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12">
          <p15:clr>
            <a:srgbClr val="A4A3A4"/>
          </p15:clr>
        </p15:guide>
        <p15:guide id="2" pos="3840">
          <p15:clr>
            <a:srgbClr val="A4A3A4"/>
          </p15:clr>
        </p15:guide>
      </p15:sldGuideLst>
    </p:ext>
    <p:ext uri="http://customooxmlschemas.google.com/">
      <go:slidesCustomData xmlns:go="http://customooxmlschemas.google.com/" r:id="rId73" roundtripDataSignature="AMtx7mjejKVaODgfXUepTzXnBoKQX3xTk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12"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customschemas.google.com/relationships/presentationmetadata" Target="metadata"/><Relationship Id="rId72" Type="http://schemas.openxmlformats.org/officeDocument/2006/relationships/slide" Target="slides/slide67.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400">
                <a:latin typeface="Cutive"/>
                <a:ea typeface="Cutive"/>
                <a:cs typeface="Cutive"/>
                <a:sym typeface="Cutive"/>
              </a:rPr>
              <a:t>sdfdfsdfsd</a:t>
            </a:r>
            <a:endParaRPr sz="1400">
              <a:latin typeface="Cutive"/>
              <a:ea typeface="Cutive"/>
              <a:cs typeface="Cutive"/>
              <a:sym typeface="Cutive"/>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 name="Shape 199"/>
        <p:cNvGrpSpPr/>
        <p:nvPr/>
      </p:nvGrpSpPr>
      <p:grpSpPr>
        <a:xfrm>
          <a:off x="0" y="0"/>
          <a:ext cx="0" cy="0"/>
          <a:chOff x="0" y="0"/>
          <a:chExt cx="0" cy="0"/>
        </a:xfrm>
      </p:grpSpPr>
      <p:sp>
        <p:nvSpPr>
          <p:cNvPr id="200" name="Google Shape;20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 name="Google Shape;20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0" name="Google Shape;220;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2400" u="none" strike="noStrike">
                <a:solidFill>
                  <a:schemeClr val="dk1"/>
                </a:solidFill>
                <a:latin typeface="Calibri"/>
                <a:ea typeface="Calibri"/>
                <a:cs typeface="Calibri"/>
                <a:sym typeface="Calibri"/>
              </a:rPr>
              <a:t>Before switch, tapping indiscriminately</a:t>
            </a:r>
            <a:br>
              <a:rPr b="0" lang="en-US" sz="2400"/>
            </a:br>
            <a:r>
              <a:rPr b="0" i="0" lang="en-US" sz="2400" u="none" strike="noStrike">
                <a:solidFill>
                  <a:schemeClr val="dk1"/>
                </a:solidFill>
                <a:latin typeface="Calibri"/>
                <a:ea typeface="Calibri"/>
                <a:cs typeface="Calibri"/>
                <a:sym typeface="Calibri"/>
              </a:rPr>
              <a:t>After switch, you can see a clear red IPI band that is fairly narrow, but not close enough to 700.</a:t>
            </a:r>
            <a:endParaRPr b="0" sz="2400"/>
          </a:p>
          <a:p>
            <a:pPr indent="0" lvl="0" marL="0" rtl="0" algn="l">
              <a:spcBef>
                <a:spcPts val="0"/>
              </a:spcBef>
              <a:spcAft>
                <a:spcPts val="0"/>
              </a:spcAft>
              <a:buNone/>
            </a:pPr>
            <a:br>
              <a:rPr lang="en-US" sz="2400"/>
            </a:br>
            <a:r>
              <a:rPr b="0" i="0" lang="en-US" sz="2400" u="none" strike="noStrike">
                <a:solidFill>
                  <a:schemeClr val="dk1"/>
                </a:solidFill>
                <a:latin typeface="Calibri"/>
                <a:ea typeface="Calibri"/>
                <a:cs typeface="Calibri"/>
                <a:sym typeface="Calibri"/>
              </a:rPr>
              <a:t>Again argues for some relevance of state discovery but perhaps not the critical factor. </a:t>
            </a:r>
            <a:br>
              <a:rPr b="0" lang="en-US" sz="2400"/>
            </a:br>
            <a:r>
              <a:rPr b="0" i="0" lang="en-US" sz="2400" u="none" strike="noStrike">
                <a:solidFill>
                  <a:schemeClr val="dk1"/>
                </a:solidFill>
                <a:latin typeface="Calibri"/>
                <a:ea typeface="Calibri"/>
                <a:cs typeface="Calibri"/>
                <a:sym typeface="Calibri"/>
              </a:rPr>
              <a:t>Also argues against idea that subcortex can’t do any motor learning with MC(!) -- but maybe just not long sequences</a:t>
            </a:r>
            <a:endParaRPr b="0" sz="2400"/>
          </a:p>
          <a:p>
            <a:pPr indent="0" lvl="0" marL="0" rtl="0" algn="l">
              <a:spcBef>
                <a:spcPts val="0"/>
              </a:spcBef>
              <a:spcAft>
                <a:spcPts val="0"/>
              </a:spcAft>
              <a:buNone/>
            </a:pPr>
            <a:br>
              <a:rPr lang="en-US" sz="2400"/>
            </a:br>
            <a:endParaRPr sz="2400"/>
          </a:p>
        </p:txBody>
      </p:sp>
      <p:sp>
        <p:nvSpPr>
          <p:cNvPr id="234" name="Google Shape;234;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4" name="Google Shape;244;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Before switch, tapping indiscriminately</a:t>
            </a:r>
            <a:br>
              <a:rPr b="0" lang="en-US"/>
            </a:br>
            <a:r>
              <a:rPr b="0" i="0" lang="en-US" sz="1200" u="none" strike="noStrike">
                <a:solidFill>
                  <a:schemeClr val="dk1"/>
                </a:solidFill>
                <a:latin typeface="Calibri"/>
                <a:ea typeface="Calibri"/>
                <a:cs typeface="Calibri"/>
                <a:sym typeface="Calibri"/>
              </a:rPr>
              <a:t>After switch, you can see a clear red IPI band that is fairly narrow, but not close enough to 700.</a:t>
            </a:r>
            <a:endParaRPr b="0"/>
          </a:p>
          <a:p>
            <a:pPr indent="0" lvl="0" marL="0" rtl="0" algn="l">
              <a:spcBef>
                <a:spcPts val="0"/>
              </a:spcBef>
              <a:spcAft>
                <a:spcPts val="0"/>
              </a:spcAft>
              <a:buNone/>
            </a:pPr>
            <a:br>
              <a:rPr lang="en-US"/>
            </a:br>
            <a:r>
              <a:rPr b="0" i="0" lang="en-US" sz="1200" u="none" strike="noStrike">
                <a:solidFill>
                  <a:schemeClr val="dk1"/>
                </a:solidFill>
                <a:latin typeface="Calibri"/>
                <a:ea typeface="Calibri"/>
                <a:cs typeface="Calibri"/>
                <a:sym typeface="Calibri"/>
              </a:rPr>
              <a:t>Again argues for some relevance of state discovery but perhaps not the critical factor. </a:t>
            </a:r>
            <a:br>
              <a:rPr b="0" lang="en-US"/>
            </a:br>
            <a:r>
              <a:rPr b="0" i="0" lang="en-US" sz="1200" u="none" strike="noStrike">
                <a:solidFill>
                  <a:schemeClr val="dk1"/>
                </a:solidFill>
                <a:latin typeface="Calibri"/>
                <a:ea typeface="Calibri"/>
                <a:cs typeface="Calibri"/>
                <a:sym typeface="Calibri"/>
              </a:rPr>
              <a:t>Also argues against idea that subcortex can’t do any motor learning with MC(!) -- but maybe just not long sequences</a:t>
            </a:r>
            <a:endParaRPr b="0"/>
          </a:p>
          <a:p>
            <a:pPr indent="0" lvl="0" marL="0" rtl="0" algn="l">
              <a:spcBef>
                <a:spcPts val="0"/>
              </a:spcBef>
              <a:spcAft>
                <a:spcPts val="0"/>
              </a:spcAft>
              <a:buNone/>
            </a:pPr>
            <a:br>
              <a:rPr lang="en-US"/>
            </a:br>
            <a:endParaRPr/>
          </a:p>
        </p:txBody>
      </p:sp>
      <p:sp>
        <p:nvSpPr>
          <p:cNvPr id="245" name="Google Shape;245;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Before switch, tapping indiscriminately</a:t>
            </a:r>
            <a:br>
              <a:rPr b="0" lang="en-US"/>
            </a:br>
            <a:r>
              <a:rPr b="0" i="0" lang="en-US" sz="1200" u="none" strike="noStrike">
                <a:solidFill>
                  <a:schemeClr val="dk1"/>
                </a:solidFill>
                <a:latin typeface="Calibri"/>
                <a:ea typeface="Calibri"/>
                <a:cs typeface="Calibri"/>
                <a:sym typeface="Calibri"/>
              </a:rPr>
              <a:t>After switch, you can see a clear red IPI band that is fairly narrow, but not close enough to 700.</a:t>
            </a:r>
            <a:endParaRPr b="0"/>
          </a:p>
          <a:p>
            <a:pPr indent="0" lvl="0" marL="0" rtl="0" algn="l">
              <a:spcBef>
                <a:spcPts val="0"/>
              </a:spcBef>
              <a:spcAft>
                <a:spcPts val="0"/>
              </a:spcAft>
              <a:buNone/>
            </a:pPr>
            <a:br>
              <a:rPr lang="en-US"/>
            </a:br>
            <a:r>
              <a:rPr b="0" i="0" lang="en-US" sz="1200" u="none" strike="noStrike">
                <a:solidFill>
                  <a:schemeClr val="dk1"/>
                </a:solidFill>
                <a:latin typeface="Calibri"/>
                <a:ea typeface="Calibri"/>
                <a:cs typeface="Calibri"/>
                <a:sym typeface="Calibri"/>
              </a:rPr>
              <a:t>Again argues for some relevance of state discovery but perhaps not the critical factor. </a:t>
            </a:r>
            <a:br>
              <a:rPr b="0" lang="en-US"/>
            </a:br>
            <a:r>
              <a:rPr b="0" i="0" lang="en-US" sz="1200" u="none" strike="noStrike">
                <a:solidFill>
                  <a:schemeClr val="dk1"/>
                </a:solidFill>
                <a:latin typeface="Calibri"/>
                <a:ea typeface="Calibri"/>
                <a:cs typeface="Calibri"/>
                <a:sym typeface="Calibri"/>
              </a:rPr>
              <a:t>Also argues against idea that subcortex can’t do any motor learning with MC(!) -- but maybe just not long sequences</a:t>
            </a:r>
            <a:endParaRPr b="0"/>
          </a:p>
          <a:p>
            <a:pPr indent="0" lvl="0" marL="0" rtl="0" algn="l">
              <a:spcBef>
                <a:spcPts val="0"/>
              </a:spcBef>
              <a:spcAft>
                <a:spcPts val="0"/>
              </a:spcAft>
              <a:buNone/>
            </a:pPr>
            <a:br>
              <a:rPr lang="en-US"/>
            </a:br>
            <a:endParaRPr/>
          </a:p>
        </p:txBody>
      </p:sp>
      <p:sp>
        <p:nvSpPr>
          <p:cNvPr id="255" name="Google Shape;255;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 so instead of continuing to explore the other possible state representation models, we thought it </a:t>
            </a:r>
            <a:endParaRPr/>
          </a:p>
        </p:txBody>
      </p:sp>
      <p:sp>
        <p:nvSpPr>
          <p:cNvPr id="268" name="Google Shape;268;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5" name="Google Shape;27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more bottom up approach..</a:t>
            </a:r>
            <a:endParaRPr sz="1200">
              <a:solidFill>
                <a:schemeClr val="dk1"/>
              </a:solidFill>
              <a:latin typeface="Calibri"/>
              <a:ea typeface="Calibri"/>
              <a:cs typeface="Calibri"/>
              <a:sym typeface="Calibri"/>
            </a:endParaRPr>
          </a:p>
        </p:txBody>
      </p:sp>
      <p:sp>
        <p:nvSpPr>
          <p:cNvPr id="276" name="Google Shape;27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0" name="Google Shape;29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291" name="Google Shape;29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8" name="Google Shape;298;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we tried to tackle this problem in the following way:</a:t>
            </a:r>
            <a:endParaRPr sz="1200">
              <a:solidFill>
                <a:schemeClr val="dk1"/>
              </a:solidFill>
              <a:latin typeface="Calibri"/>
              <a:ea typeface="Calibri"/>
              <a:cs typeface="Calibri"/>
              <a:sym typeface="Calibri"/>
            </a:endParaRPr>
          </a:p>
        </p:txBody>
      </p:sp>
      <p:sp>
        <p:nvSpPr>
          <p:cNvPr id="299" name="Google Shape;299;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 name="Shape 311"/>
        <p:cNvGrpSpPr/>
        <p:nvPr/>
      </p:nvGrpSpPr>
      <p:grpSpPr>
        <a:xfrm>
          <a:off x="0" y="0"/>
          <a:ext cx="0" cy="0"/>
          <a:chOff x="0" y="0"/>
          <a:chExt cx="0" cy="0"/>
        </a:xfrm>
      </p:grpSpPr>
      <p:sp>
        <p:nvSpPr>
          <p:cNvPr id="312" name="Google Shape;312;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3" name="Google Shape;313;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200">
              <a:solidFill>
                <a:schemeClr val="dk1"/>
              </a:solidFill>
              <a:latin typeface="Calibri"/>
              <a:ea typeface="Calibri"/>
              <a:cs typeface="Calibri"/>
              <a:sym typeface="Calibri"/>
            </a:endParaRPr>
          </a:p>
        </p:txBody>
      </p:sp>
      <p:sp>
        <p:nvSpPr>
          <p:cNvPr id="314" name="Google Shape;314;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 name="Google Shape;9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goal of this rotation project was to help elucidate, using a combination of modeling and analyses, the computational role of motor cortex our favorite trial-and-error learning task.</a:t>
            </a:r>
            <a:endParaRPr/>
          </a:p>
          <a:p>
            <a:pPr indent="0" lvl="0" marL="0" rtl="0" algn="l">
              <a:spcBef>
                <a:spcPts val="0"/>
              </a:spcBef>
              <a:spcAft>
                <a:spcPts val="0"/>
              </a:spcAft>
              <a:buNone/>
            </a:pPr>
            <a:r>
              <a:t/>
            </a:r>
            <a:endParaRPr b="0" i="0" sz="1200" u="none" strike="noStrike">
              <a:solidFill>
                <a:schemeClr val="dk1"/>
              </a:solidFill>
              <a:latin typeface="Calibri"/>
              <a:ea typeface="Calibri"/>
              <a:cs typeface="Calibri"/>
              <a:sym typeface="Calibri"/>
            </a:endParaRPr>
          </a:p>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Can be thought of as a question of RL, where an agents actions are shaped by external rewards. </a:t>
            </a:r>
            <a:endParaRPr/>
          </a:p>
        </p:txBody>
      </p:sp>
      <p:sp>
        <p:nvSpPr>
          <p:cNvPr id="95" name="Google Shape;9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7" name="Shape 347"/>
        <p:cNvGrpSpPr/>
        <p:nvPr/>
      </p:nvGrpSpPr>
      <p:grpSpPr>
        <a:xfrm>
          <a:off x="0" y="0"/>
          <a:ext cx="0" cy="0"/>
          <a:chOff x="0" y="0"/>
          <a:chExt cx="0" cy="0"/>
        </a:xfrm>
      </p:grpSpPr>
      <p:sp>
        <p:nvSpPr>
          <p:cNvPr id="348" name="Google Shape;34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3" name="Google Shape;363;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5" name="Google Shape;375;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6" name="Google Shape;38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7" name="Google Shape;38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RL specifies that reward should shape future actions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we will examine two particular animals, one intact and one lesioned to get at this question more carefully</a:t>
            </a:r>
            <a:endParaRPr/>
          </a:p>
        </p:txBody>
      </p:sp>
      <p:sp>
        <p:nvSpPr>
          <p:cNvPr id="398" name="Google Shape;398;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what info is purely from kinematics</a:t>
            </a:r>
            <a:endParaRPr/>
          </a:p>
          <a:p>
            <a:pPr indent="0" lvl="0" marL="0" rtl="0" algn="l">
              <a:spcBef>
                <a:spcPts val="0"/>
              </a:spcBef>
              <a:spcAft>
                <a:spcPts val="0"/>
              </a:spcAft>
              <a:buNone/>
            </a:pPr>
            <a:r>
              <a:rPr lang="en-US"/>
              <a:t>- regression of IPI </a:t>
            </a:r>
            <a:endParaRPr/>
          </a:p>
        </p:txBody>
      </p:sp>
      <p:sp>
        <p:nvSpPr>
          <p:cNvPr id="410" name="Google Shape;410;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 clustering in high-D space</a:t>
            </a:r>
            <a:endParaRPr/>
          </a:p>
          <a:p>
            <a:pPr indent="0" lvl="0" marL="0" rtl="0" algn="l">
              <a:spcBef>
                <a:spcPts val="0"/>
              </a:spcBef>
              <a:spcAft>
                <a:spcPts val="0"/>
              </a:spcAft>
              <a:buNone/>
            </a:pPr>
            <a:r>
              <a:rPr lang="en-US"/>
              <a:t>- watershed is arbitrary</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441" name="Google Shape;44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3" name="Google Shape;453;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tifirst use intact animal for cleanest data</a:t>
            </a:r>
            <a:endParaRPr/>
          </a:p>
        </p:txBody>
      </p:sp>
      <p:sp>
        <p:nvSpPr>
          <p:cNvPr id="454" name="Google Shape;454;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u="none" strike="noStrike">
                <a:solidFill>
                  <a:schemeClr val="dk1"/>
                </a:solidFill>
                <a:latin typeface="Calibri"/>
                <a:ea typeface="Calibri"/>
                <a:cs typeface="Calibri"/>
                <a:sym typeface="Calibri"/>
              </a:rPr>
              <a:t>The goal of this rotation project was to help elucidate, using a combination of modeling and analyses, the computational role of motor cortex our favorite trial-and-error learning task.</a:t>
            </a:r>
            <a:endParaRPr/>
          </a:p>
        </p:txBody>
      </p:sp>
      <p:sp>
        <p:nvSpPr>
          <p:cNvPr id="110" name="Google Shape;110;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6" name="Google Shape;466;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a:t>
            </a:r>
            <a:endParaRPr/>
          </a:p>
        </p:txBody>
      </p:sp>
      <p:sp>
        <p:nvSpPr>
          <p:cNvPr id="467" name="Google Shape;467;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 name="Shape 479"/>
        <p:cNvGrpSpPr/>
        <p:nvPr/>
      </p:nvGrpSpPr>
      <p:grpSpPr>
        <a:xfrm>
          <a:off x="0" y="0"/>
          <a:ext cx="0" cy="0"/>
          <a:chOff x="0" y="0"/>
          <a:chExt cx="0" cy="0"/>
        </a:xfrm>
      </p:grpSpPr>
      <p:sp>
        <p:nvSpPr>
          <p:cNvPr id="480" name="Google Shape;48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000000"/>
                </a:solidFill>
                <a:latin typeface="Helvetica Neue Light"/>
                <a:ea typeface="Helvetica Neue Light"/>
                <a:cs typeface="Helvetica Neue Light"/>
                <a:sym typeface="Helvetica Neue Light"/>
              </a:rPr>
              <a:t>do taps </a:t>
            </a:r>
            <a:endParaRPr/>
          </a:p>
          <a:p>
            <a:pPr indent="0" lvl="0" marL="0" rtl="0" algn="l">
              <a:spcBef>
                <a:spcPts val="0"/>
              </a:spcBef>
              <a:spcAft>
                <a:spcPts val="0"/>
              </a:spcAft>
              <a:buNone/>
            </a:pPr>
            <a:r>
              <a:rPr lang="en-US" sz="1200">
                <a:solidFill>
                  <a:srgbClr val="000000"/>
                </a:solidFill>
                <a:latin typeface="Helvetica Neue Light"/>
                <a:ea typeface="Helvetica Neue Light"/>
                <a:cs typeface="Helvetica Neue Light"/>
                <a:sym typeface="Helvetica Neue Light"/>
              </a:rPr>
              <a:t>computer as a lag with a. window of 100 rials</a:t>
            </a:r>
            <a:endParaRPr/>
          </a:p>
        </p:txBody>
      </p:sp>
      <p:sp>
        <p:nvSpPr>
          <p:cNvPr id="482" name="Google Shape;482;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2" name="Google Shape;492;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8800" u="none" strike="noStrike">
                <a:solidFill>
                  <a:schemeClr val="dk1"/>
                </a:solidFill>
                <a:latin typeface="Calibri"/>
                <a:ea typeface="Calibri"/>
                <a:cs typeface="Calibri"/>
                <a:sym typeface="Calibri"/>
              </a:rPr>
              <a:t>all rows Too many clusters: not enough data points per clusters</a:t>
            </a:r>
            <a:endParaRPr b="0" sz="8800"/>
          </a:p>
          <a:p>
            <a:pPr indent="0" lvl="0" marL="0" rtl="0" algn="l">
              <a:spcBef>
                <a:spcPts val="0"/>
              </a:spcBef>
              <a:spcAft>
                <a:spcPts val="0"/>
              </a:spcAft>
              <a:buNone/>
            </a:pPr>
            <a:r>
              <a:rPr b="0" i="0" lang="en-US" sz="8800" u="none" strike="noStrike">
                <a:solidFill>
                  <a:schemeClr val="dk1"/>
                </a:solidFill>
                <a:latin typeface="Calibri"/>
                <a:ea typeface="Calibri"/>
                <a:cs typeface="Calibri"/>
                <a:sym typeface="Calibri"/>
              </a:rPr>
              <a:t>Too few clusters, not enough power to do a correlation..</a:t>
            </a:r>
            <a:endParaRPr b="0" sz="8800"/>
          </a:p>
          <a:p>
            <a:pPr indent="0" lvl="0" marL="0" rtl="0" algn="l">
              <a:spcBef>
                <a:spcPts val="0"/>
              </a:spcBef>
              <a:spcAft>
                <a:spcPts val="0"/>
              </a:spcAft>
              <a:buNone/>
            </a:pPr>
            <a:br>
              <a:rPr lang="en-US" sz="8800"/>
            </a:br>
            <a:endParaRPr sz="8800"/>
          </a:p>
        </p:txBody>
      </p:sp>
      <p:sp>
        <p:nvSpPr>
          <p:cNvPr id="493" name="Google Shape;493;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Google Shape;50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Google Shape;507;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8800" u="none" strike="noStrike">
                <a:solidFill>
                  <a:schemeClr val="dk1"/>
                </a:solidFill>
                <a:latin typeface="Calibri"/>
                <a:ea typeface="Calibri"/>
                <a:cs typeface="Calibri"/>
                <a:sym typeface="Calibri"/>
              </a:rPr>
              <a:t>all rows Too many clusters: not enough data points per clusters</a:t>
            </a:r>
            <a:endParaRPr b="0" sz="8800"/>
          </a:p>
          <a:p>
            <a:pPr indent="0" lvl="0" marL="0" rtl="0" algn="l">
              <a:spcBef>
                <a:spcPts val="0"/>
              </a:spcBef>
              <a:spcAft>
                <a:spcPts val="0"/>
              </a:spcAft>
              <a:buNone/>
            </a:pPr>
            <a:r>
              <a:rPr b="0" i="0" lang="en-US" sz="8800" u="none" strike="noStrike">
                <a:solidFill>
                  <a:schemeClr val="dk1"/>
                </a:solidFill>
                <a:latin typeface="Calibri"/>
                <a:ea typeface="Calibri"/>
                <a:cs typeface="Calibri"/>
                <a:sym typeface="Calibri"/>
              </a:rPr>
              <a:t>Too few clusters, not enough power to do a correlation..</a:t>
            </a:r>
            <a:endParaRPr b="0" sz="8800"/>
          </a:p>
          <a:p>
            <a:pPr indent="0" lvl="0" marL="0" rtl="0" algn="l">
              <a:spcBef>
                <a:spcPts val="0"/>
              </a:spcBef>
              <a:spcAft>
                <a:spcPts val="0"/>
              </a:spcAft>
              <a:buNone/>
            </a:pPr>
            <a:br>
              <a:rPr lang="en-US" sz="8800"/>
            </a:br>
            <a:endParaRPr sz="8800"/>
          </a:p>
        </p:txBody>
      </p:sp>
      <p:sp>
        <p:nvSpPr>
          <p:cNvPr id="508" name="Google Shape;508;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0" name="Google Shape;52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8800" u="none" strike="noStrike">
                <a:solidFill>
                  <a:schemeClr val="dk1"/>
                </a:solidFill>
                <a:latin typeface="Calibri"/>
                <a:ea typeface="Calibri"/>
                <a:cs typeface="Calibri"/>
                <a:sym typeface="Calibri"/>
              </a:rPr>
              <a:t>tToo many clusters: not enough data points per clusters</a:t>
            </a:r>
            <a:endParaRPr b="0" sz="8800"/>
          </a:p>
          <a:p>
            <a:pPr indent="0" lvl="0" marL="0" rtl="0" algn="l">
              <a:spcBef>
                <a:spcPts val="0"/>
              </a:spcBef>
              <a:spcAft>
                <a:spcPts val="0"/>
              </a:spcAft>
              <a:buNone/>
            </a:pPr>
            <a:r>
              <a:rPr b="0" i="0" lang="en-US" sz="8800" u="none" strike="noStrike">
                <a:solidFill>
                  <a:schemeClr val="dk1"/>
                </a:solidFill>
                <a:latin typeface="Calibri"/>
                <a:ea typeface="Calibri"/>
                <a:cs typeface="Calibri"/>
                <a:sym typeface="Calibri"/>
              </a:rPr>
              <a:t>Too few clusters, not enough power to do a correlation..</a:t>
            </a:r>
            <a:endParaRPr b="0" sz="8800"/>
          </a:p>
          <a:p>
            <a:pPr indent="0" lvl="0" marL="0" rtl="0" algn="l">
              <a:spcBef>
                <a:spcPts val="0"/>
              </a:spcBef>
              <a:spcAft>
                <a:spcPts val="0"/>
              </a:spcAft>
              <a:buNone/>
            </a:pPr>
            <a:br>
              <a:rPr lang="en-US" sz="8800"/>
            </a:br>
            <a:endParaRPr sz="8800"/>
          </a:p>
          <a:p>
            <a:pPr indent="0" lvl="0" marL="0" rtl="0" algn="l">
              <a:spcBef>
                <a:spcPts val="0"/>
              </a:spcBef>
              <a:spcAft>
                <a:spcPts val="0"/>
              </a:spcAft>
              <a:buNone/>
            </a:pPr>
            <a:r>
              <a:t/>
            </a:r>
            <a:endParaRPr sz="8800"/>
          </a:p>
        </p:txBody>
      </p:sp>
      <p:sp>
        <p:nvSpPr>
          <p:cNvPr id="521" name="Google Shape;52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0" name="Google Shape;54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1" name="Google Shape;54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9" name="Shape 549"/>
        <p:cNvGrpSpPr/>
        <p:nvPr/>
      </p:nvGrpSpPr>
      <p:grpSpPr>
        <a:xfrm>
          <a:off x="0" y="0"/>
          <a:ext cx="0" cy="0"/>
          <a:chOff x="0" y="0"/>
          <a:chExt cx="0" cy="0"/>
        </a:xfrm>
      </p:grpSpPr>
      <p:sp>
        <p:nvSpPr>
          <p:cNvPr id="550" name="Google Shape;55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2" name="Google Shape;552;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2" name="Google Shape;562;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5" name="Google Shape;575;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 name="Google Shape;11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Previous work in a trial-and-error learning task in rats has shown that motor cortex is required for learning, but not for executing a motor skill. However, the precise computational role of motor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cortex in the learning process has yet to be elucidated. Motor cortex has privileged access to sensory and contextual information from other neocortical areas that may not be available to subcortical motor circuits. We hypothesize that motor cortex is specifically involved in elucidating the state of the environment and providing state information to subcortical regions. Subcortical regions may then utilize this information to shape the structure of motor actions in a manner that optimizes for rewards. To formalize this hypothesis, we will construct a computational model in the language of reinforcement learning to dissect the specific computational role of motor cortex in the state discovery and sequence learning process.</a:t>
            </a:r>
            <a:endParaRPr sz="1200">
              <a:solidFill>
                <a:schemeClr val="dk1"/>
              </a:solidFill>
              <a:latin typeface="Calibri"/>
              <a:ea typeface="Calibri"/>
              <a:cs typeface="Calibri"/>
              <a:sym typeface="Calibri"/>
            </a:endParaRPr>
          </a:p>
        </p:txBody>
      </p:sp>
      <p:sp>
        <p:nvSpPr>
          <p:cNvPr id="120" name="Google Shape;12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2" name="Shape 582"/>
        <p:cNvGrpSpPr/>
        <p:nvPr/>
      </p:nvGrpSpPr>
      <p:grpSpPr>
        <a:xfrm>
          <a:off x="0" y="0"/>
          <a:ext cx="0" cy="0"/>
          <a:chOff x="0" y="0"/>
          <a:chExt cx="0" cy="0"/>
        </a:xfrm>
      </p:grpSpPr>
      <p:sp>
        <p:nvSpPr>
          <p:cNvPr id="583" name="Google Shape;583;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5" name="Google Shape;585;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3" name="Shape 593"/>
        <p:cNvGrpSpPr/>
        <p:nvPr/>
      </p:nvGrpSpPr>
      <p:grpSpPr>
        <a:xfrm>
          <a:off x="0" y="0"/>
          <a:ext cx="0" cy="0"/>
          <a:chOff x="0" y="0"/>
          <a:chExt cx="0" cy="0"/>
        </a:xfrm>
      </p:grpSpPr>
      <p:sp>
        <p:nvSpPr>
          <p:cNvPr id="594" name="Google Shape;594;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5" name="Google Shape;595;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3" name="Shape 603"/>
        <p:cNvGrpSpPr/>
        <p:nvPr/>
      </p:nvGrpSpPr>
      <p:grpSpPr>
        <a:xfrm>
          <a:off x="0" y="0"/>
          <a:ext cx="0" cy="0"/>
          <a:chOff x="0" y="0"/>
          <a:chExt cx="0" cy="0"/>
        </a:xfrm>
      </p:grpSpPr>
      <p:sp>
        <p:nvSpPr>
          <p:cNvPr id="604" name="Google Shape;60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6" name="Google Shape;61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tifirst use intact animal for cleanest data</a:t>
            </a:r>
            <a:endParaRPr/>
          </a:p>
        </p:txBody>
      </p:sp>
      <p:sp>
        <p:nvSpPr>
          <p:cNvPr id="617" name="Google Shape;61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0" name="Google Shape;630;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1" name="Google Shape;631;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0" name="Google Shape;640;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0" name="Google Shape;650;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7" name="Shape 657"/>
        <p:cNvGrpSpPr/>
        <p:nvPr/>
      </p:nvGrpSpPr>
      <p:grpSpPr>
        <a:xfrm>
          <a:off x="0" y="0"/>
          <a:ext cx="0" cy="0"/>
          <a:chOff x="0" y="0"/>
          <a:chExt cx="0" cy="0"/>
        </a:xfrm>
      </p:grpSpPr>
      <p:sp>
        <p:nvSpPr>
          <p:cNvPr id="658" name="Google Shape;65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0" name="Google Shape;660;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9" name="Google Shape;669;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0" name="Google Shape;670;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7" name="Shape 677"/>
        <p:cNvGrpSpPr/>
        <p:nvPr/>
      </p:nvGrpSpPr>
      <p:grpSpPr>
        <a:xfrm>
          <a:off x="0" y="0"/>
          <a:ext cx="0" cy="0"/>
          <a:chOff x="0" y="0"/>
          <a:chExt cx="0" cy="0"/>
        </a:xfrm>
      </p:grpSpPr>
      <p:sp>
        <p:nvSpPr>
          <p:cNvPr id="678" name="Google Shape;678;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0" name="Google Shape;680;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 name="Google Shape;13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Previous work in a trial-and-error learning task in rats has shown that motor cortex is required for learning, but not for executing a motor skill. However, the precise computational role of motor</a:t>
            </a:r>
            <a:endParaRPr/>
          </a:p>
          <a:p>
            <a:pPr indent="0" lvl="0" marL="0" rtl="0" algn="l">
              <a:spcBef>
                <a:spcPts val="0"/>
              </a:spcBef>
              <a:spcAft>
                <a:spcPts val="0"/>
              </a:spcAft>
              <a:buNone/>
            </a:pPr>
            <a:r>
              <a:rPr lang="en-US" sz="1200">
                <a:solidFill>
                  <a:schemeClr val="dk1"/>
                </a:solidFill>
                <a:latin typeface="Calibri"/>
                <a:ea typeface="Calibri"/>
                <a:cs typeface="Calibri"/>
                <a:sym typeface="Calibri"/>
              </a:rPr>
              <a:t>cortex in the learning process has yet to be elucidated. Motor cortex has privileged access to sensory and contextual information from other neocortical areas that may not be available to subcortical motor circuits. We hypothesize that motor cortex is specifically involved in elucidating the state of the environment and providing state information to subcortical regions. Subcortical regions may then utilize this information to shape the structure of motor actions in a manner that optimizes for rewards. To formalize this hypothesis, we will construct a computational model in the language of reinforcement learning to dissect the specific computational role of motor cortex in the state discovery and sequence learning process.</a:t>
            </a:r>
            <a:endParaRPr sz="1200">
              <a:solidFill>
                <a:schemeClr val="dk1"/>
              </a:solidFill>
              <a:latin typeface="Calibri"/>
              <a:ea typeface="Calibri"/>
              <a:cs typeface="Calibri"/>
              <a:sym typeface="Calibri"/>
            </a:endParaRPr>
          </a:p>
        </p:txBody>
      </p:sp>
      <p:sp>
        <p:nvSpPr>
          <p:cNvPr id="134" name="Google Shape;13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7" name="Shape 687"/>
        <p:cNvGrpSpPr/>
        <p:nvPr/>
      </p:nvGrpSpPr>
      <p:grpSpPr>
        <a:xfrm>
          <a:off x="0" y="0"/>
          <a:ext cx="0" cy="0"/>
          <a:chOff x="0" y="0"/>
          <a:chExt cx="0" cy="0"/>
        </a:xfrm>
      </p:grpSpPr>
      <p:sp>
        <p:nvSpPr>
          <p:cNvPr id="688" name="Google Shape;68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9" name="Google Shape;689;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Do in so instead of continuing to explore the other possible state representation models, we thought it </a:t>
            </a:r>
            <a:endParaRPr/>
          </a:p>
        </p:txBody>
      </p:sp>
      <p:sp>
        <p:nvSpPr>
          <p:cNvPr id="690" name="Google Shape;690;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7" name="Google Shape;697;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8" name="Google Shape;698;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7" name="Google Shape;717;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6" name="Google Shape;726;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8" name="Google Shape;748;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0" name="Google Shape;76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7" name="Google Shape;767;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8" name="Google Shape;768;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7" name="Google Shape;777;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 name="Google Shape;14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149" name="Google Shape;14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9" name="Google Shape;789;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4" name="Shape 794"/>
        <p:cNvGrpSpPr/>
        <p:nvPr/>
      </p:nvGrpSpPr>
      <p:grpSpPr>
        <a:xfrm>
          <a:off x="0" y="0"/>
          <a:ext cx="0" cy="0"/>
          <a:chOff x="0" y="0"/>
          <a:chExt cx="0" cy="0"/>
        </a:xfrm>
      </p:grpSpPr>
      <p:sp>
        <p:nvSpPr>
          <p:cNvPr id="795" name="Google Shape;795;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7" name="Google Shape;797;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4" name="Shape 804"/>
        <p:cNvGrpSpPr/>
        <p:nvPr/>
      </p:nvGrpSpPr>
      <p:grpSpPr>
        <a:xfrm>
          <a:off x="0" y="0"/>
          <a:ext cx="0" cy="0"/>
          <a:chOff x="0" y="0"/>
          <a:chExt cx="0" cy="0"/>
        </a:xfrm>
      </p:grpSpPr>
      <p:sp>
        <p:nvSpPr>
          <p:cNvPr id="805" name="Google Shape;805;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06" name="Google Shape;806;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7" name="Google Shape;807;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6" name="Shape 816"/>
        <p:cNvGrpSpPr/>
        <p:nvPr/>
      </p:nvGrpSpPr>
      <p:grpSpPr>
        <a:xfrm>
          <a:off x="0" y="0"/>
          <a:ext cx="0" cy="0"/>
          <a:chOff x="0" y="0"/>
          <a:chExt cx="0" cy="0"/>
        </a:xfrm>
      </p:grpSpPr>
      <p:sp>
        <p:nvSpPr>
          <p:cNvPr id="817" name="Google Shape;81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8" name="Google Shape;818;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9" name="Google Shape;819;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7" name="Shape 827"/>
        <p:cNvGrpSpPr/>
        <p:nvPr/>
      </p:nvGrpSpPr>
      <p:grpSpPr>
        <a:xfrm>
          <a:off x="0" y="0"/>
          <a:ext cx="0" cy="0"/>
          <a:chOff x="0" y="0"/>
          <a:chExt cx="0" cy="0"/>
        </a:xfrm>
      </p:grpSpPr>
      <p:sp>
        <p:nvSpPr>
          <p:cNvPr id="828" name="Google Shape;82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9" name="Google Shape;82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0" name="Google Shape;830;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9" name="Shape 839"/>
        <p:cNvGrpSpPr/>
        <p:nvPr/>
      </p:nvGrpSpPr>
      <p:grpSpPr>
        <a:xfrm>
          <a:off x="0" y="0"/>
          <a:ext cx="0" cy="0"/>
          <a:chOff x="0" y="0"/>
          <a:chExt cx="0" cy="0"/>
        </a:xfrm>
      </p:grpSpPr>
      <p:sp>
        <p:nvSpPr>
          <p:cNvPr id="840" name="Google Shape;840;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1" name="Google Shape;841;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8" name="Google Shape;848;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9" name="Google Shape;849;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6" name="Shape 856"/>
        <p:cNvGrpSpPr/>
        <p:nvPr/>
      </p:nvGrpSpPr>
      <p:grpSpPr>
        <a:xfrm>
          <a:off x="0" y="0"/>
          <a:ext cx="0" cy="0"/>
          <a:chOff x="0" y="0"/>
          <a:chExt cx="0" cy="0"/>
        </a:xfrm>
      </p:grpSpPr>
      <p:sp>
        <p:nvSpPr>
          <p:cNvPr id="857" name="Google Shape;857;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8" name="Google Shape;858;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Helvetica Neue Light"/>
              <a:buNone/>
            </a:pPr>
            <a:r>
              <a:rPr lang="en-US" sz="1200">
                <a:latin typeface="Helvetica Neue Light"/>
                <a:ea typeface="Helvetica Neue Light"/>
                <a:cs typeface="Helvetica Neue Light"/>
                <a:sym typeface="Helvetica Neue Light"/>
              </a:rPr>
              <a:t>learned about data</a:t>
            </a:r>
            <a:endParaRPr/>
          </a:p>
          <a:p>
            <a:pPr indent="-171450" lvl="0" marL="171450" marR="0" rtl="0" algn="l">
              <a:lnSpc>
                <a:spcPct val="100000"/>
              </a:lnSpc>
              <a:spcBef>
                <a:spcPts val="0"/>
              </a:spcBef>
              <a:spcAft>
                <a:spcPts val="0"/>
              </a:spcAft>
              <a:buClr>
                <a:schemeClr val="dk1"/>
              </a:buClr>
              <a:buSzPts val="1200"/>
              <a:buFont typeface="Helvetica Neue Light"/>
              <a:buChar char="-"/>
            </a:pPr>
            <a:r>
              <a:rPr lang="en-US" sz="1200">
                <a:latin typeface="Helvetica Neue Light"/>
                <a:ea typeface="Helvetica Neue Light"/>
                <a:cs typeface="Helvetica Neue Light"/>
                <a:sym typeface="Helvetica Neue Light"/>
              </a:rPr>
              <a:t>data is messy but makes it more interesting</a:t>
            </a:r>
            <a:endParaRPr/>
          </a:p>
          <a:p>
            <a:pPr indent="-171450" lvl="0" marL="171450" marR="0" rtl="0" algn="l">
              <a:lnSpc>
                <a:spcPct val="100000"/>
              </a:lnSpc>
              <a:spcBef>
                <a:spcPts val="0"/>
              </a:spcBef>
              <a:spcAft>
                <a:spcPts val="0"/>
              </a:spcAft>
              <a:buClr>
                <a:schemeClr val="dk1"/>
              </a:buClr>
              <a:buSzPts val="1200"/>
              <a:buFont typeface="Helvetica Neue Light"/>
              <a:buChar char="-"/>
            </a:pPr>
            <a:r>
              <a:rPr lang="en-US" sz="1200">
                <a:latin typeface="Helvetica Neue Light"/>
                <a:ea typeface="Helvetica Neue Light"/>
                <a:cs typeface="Helvetica Neue Light"/>
                <a:sym typeface="Helvetica Neue Light"/>
              </a:rPr>
              <a:t>learned about what kind of science I like doing</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Clr>
                <a:schemeClr val="dk1"/>
              </a:buClr>
              <a:buSzPts val="1200"/>
              <a:buFont typeface="Helvetica Neue Light"/>
              <a:buNone/>
            </a:pPr>
            <a:r>
              <a:rPr lang="en-US" sz="1200">
                <a:latin typeface="Helvetica Neue Light"/>
                <a:ea typeface="Helvetica Neue Light"/>
                <a:cs typeface="Helvetica Neue Light"/>
                <a:sym typeface="Helvetica Neue Light"/>
              </a:rPr>
              <a:t>learned a lot about myself</a:t>
            </a:r>
            <a:endParaRPr/>
          </a:p>
          <a:p>
            <a:pPr indent="-171450" lvl="0" marL="171450" marR="0" rtl="0" algn="l">
              <a:lnSpc>
                <a:spcPct val="100000"/>
              </a:lnSpc>
              <a:spcBef>
                <a:spcPts val="0"/>
              </a:spcBef>
              <a:spcAft>
                <a:spcPts val="0"/>
              </a:spcAft>
              <a:buClr>
                <a:schemeClr val="dk1"/>
              </a:buClr>
              <a:buSzPts val="1200"/>
              <a:buFont typeface="Helvetica Neue Light"/>
              <a:buChar char="-"/>
            </a:pPr>
            <a:r>
              <a:rPr lang="en-US" sz="1200">
                <a:latin typeface="Helvetica Neue Light"/>
                <a:ea typeface="Helvetica Neue Light"/>
                <a:cs typeface="Helvetica Neue Light"/>
                <a:sym typeface="Helvetica Neue Light"/>
              </a:rPr>
              <a:t>skeptical (too much) sometimes just need a push over the edge to get analyses done</a:t>
            </a:r>
            <a:endParaRPr/>
          </a:p>
          <a:p>
            <a:pPr indent="0" lvl="0" marL="0" marR="0" rtl="0" algn="l">
              <a:lnSpc>
                <a:spcPct val="100000"/>
              </a:lnSpc>
              <a:spcBef>
                <a:spcPts val="0"/>
              </a:spcBef>
              <a:spcAft>
                <a:spcPts val="0"/>
              </a:spcAft>
              <a:buClr>
                <a:schemeClr val="dk1"/>
              </a:buClr>
              <a:buSzPts val="1200"/>
              <a:buFont typeface="Calibri"/>
              <a:buNone/>
            </a:pPr>
            <a:r>
              <a:t/>
            </a:r>
            <a:endParaRPr sz="1200">
              <a:latin typeface="Helvetica Neue Light"/>
              <a:ea typeface="Helvetica Neue Light"/>
              <a:cs typeface="Helvetica Neue Light"/>
              <a:sym typeface="Helvetica Neue Light"/>
            </a:endParaRPr>
          </a:p>
          <a:p>
            <a:pPr indent="0" lvl="0" marL="0" rtl="0" algn="l">
              <a:spcBef>
                <a:spcPts val="0"/>
              </a:spcBef>
              <a:spcAft>
                <a:spcPts val="0"/>
              </a:spcAft>
              <a:buNone/>
            </a:pPr>
            <a:r>
              <a:t/>
            </a:r>
            <a:endParaRPr/>
          </a:p>
        </p:txBody>
      </p:sp>
      <p:sp>
        <p:nvSpPr>
          <p:cNvPr id="859" name="Google Shape;859;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Google Shape;15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 name="Google Shape;15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chemeClr val="dk1"/>
                </a:solidFill>
                <a:latin typeface="Calibri"/>
                <a:ea typeface="Calibri"/>
                <a:cs typeface="Calibri"/>
                <a:sym typeface="Calibri"/>
              </a:rPr>
              <a:t> </a:t>
            </a:r>
            <a:endParaRPr sz="1200">
              <a:solidFill>
                <a:schemeClr val="dk1"/>
              </a:solidFill>
              <a:latin typeface="Calibri"/>
              <a:ea typeface="Calibri"/>
              <a:cs typeface="Calibri"/>
              <a:sym typeface="Calibri"/>
            </a:endParaRPr>
          </a:p>
        </p:txBody>
      </p:sp>
      <p:sp>
        <p:nvSpPr>
          <p:cNvPr id="157" name="Google Shape;15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 name="Shape 166"/>
        <p:cNvGrpSpPr/>
        <p:nvPr/>
      </p:nvGrpSpPr>
      <p:grpSpPr>
        <a:xfrm>
          <a:off x="0" y="0"/>
          <a:ext cx="0" cy="0"/>
          <a:chOff x="0" y="0"/>
          <a:chExt cx="0" cy="0"/>
        </a:xfrm>
      </p:grpSpPr>
      <p:sp>
        <p:nvSpPr>
          <p:cNvPr id="167" name="Google Shape;16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 name="Google Shape;16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2" name="Google Shape;182;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6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Helvetica Neue Light"/>
              <a:buNone/>
              <a:defRPr b="0" i="0" sz="6000">
                <a:latin typeface="Helvetica Neue Light"/>
                <a:ea typeface="Helvetica Neue Light"/>
                <a:cs typeface="Helvetica Neue Light"/>
                <a:sym typeface="Helvetica Neue Light"/>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6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marR="0" algn="ctr">
              <a:lnSpc>
                <a:spcPct val="90000"/>
              </a:lnSpc>
              <a:spcBef>
                <a:spcPts val="1000"/>
              </a:spcBef>
              <a:spcAft>
                <a:spcPts val="0"/>
              </a:spcAft>
              <a:buClr>
                <a:schemeClr val="dk1"/>
              </a:buClr>
              <a:buSzPts val="2400"/>
              <a:buFont typeface="Arial"/>
              <a:buNone/>
              <a:defRPr b="0" i="0" sz="2400">
                <a:latin typeface="Helvetica Neue Light"/>
                <a:ea typeface="Helvetica Neue Light"/>
                <a:cs typeface="Helvetica Neue Light"/>
                <a:sym typeface="Helvetica Neue Light"/>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7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7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7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Google Shape;22;p7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7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7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7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7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7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7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7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7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7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7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7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7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7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7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7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7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7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7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7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7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7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7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7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7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7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7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7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7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6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6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6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6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6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10.png"/><Relationship Id="rId6"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0.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84.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1.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28.png"/><Relationship Id="rId5"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1.jpg"/><Relationship Id="rId5" Type="http://schemas.openxmlformats.org/officeDocument/2006/relationships/image" Target="../media/image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1.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2.png"/><Relationship Id="rId4" Type="http://schemas.openxmlformats.org/officeDocument/2006/relationships/image" Target="../media/image121.gif"/><Relationship Id="rId5" Type="http://schemas.openxmlformats.org/officeDocument/2006/relationships/image" Target="../media/image120.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2.png"/><Relationship Id="rId4" Type="http://schemas.openxmlformats.org/officeDocument/2006/relationships/image" Target="../media/image123.gif"/><Relationship Id="rId5" Type="http://schemas.openxmlformats.org/officeDocument/2006/relationships/image" Target="../media/image122.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22.gif"/><Relationship Id="rId4" Type="http://schemas.openxmlformats.org/officeDocument/2006/relationships/image" Target="../media/image34.png"/><Relationship Id="rId5" Type="http://schemas.openxmlformats.org/officeDocument/2006/relationships/image" Target="../media/image12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20.gif"/><Relationship Id="rId4" Type="http://schemas.openxmlformats.org/officeDocument/2006/relationships/image" Target="../media/image35.png"/><Relationship Id="rId5" Type="http://schemas.openxmlformats.org/officeDocument/2006/relationships/image" Target="../media/image12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38.png"/><Relationship Id="rId9" Type="http://schemas.openxmlformats.org/officeDocument/2006/relationships/image" Target="../media/image44.png"/><Relationship Id="rId5" Type="http://schemas.openxmlformats.org/officeDocument/2006/relationships/image" Target="../media/image40.png"/><Relationship Id="rId6" Type="http://schemas.openxmlformats.org/officeDocument/2006/relationships/image" Target="../media/image76.png"/><Relationship Id="rId7" Type="http://schemas.openxmlformats.org/officeDocument/2006/relationships/image" Target="../media/image39.png"/><Relationship Id="rId8"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5.png"/><Relationship Id="rId10" Type="http://schemas.openxmlformats.org/officeDocument/2006/relationships/image" Target="../media/image51.png"/><Relationship Id="rId9" Type="http://schemas.openxmlformats.org/officeDocument/2006/relationships/image" Target="../media/image53.png"/><Relationship Id="rId5" Type="http://schemas.openxmlformats.org/officeDocument/2006/relationships/image" Target="../media/image50.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2.png"/><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56.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56.png"/><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image" Target="../media/image5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74.png"/><Relationship Id="rId4" Type="http://schemas.openxmlformats.org/officeDocument/2006/relationships/image" Target="../media/image59.png"/><Relationship Id="rId5" Type="http://schemas.openxmlformats.org/officeDocument/2006/relationships/image" Target="../media/image6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0.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6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63.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6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69.png"/><Relationship Id="rId4" Type="http://schemas.openxmlformats.org/officeDocument/2006/relationships/image" Target="../media/image7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69.pn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71.png"/><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78.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84.png"/><Relationship Id="rId4" Type="http://schemas.openxmlformats.org/officeDocument/2006/relationships/image" Target="../media/image77.png"/><Relationship Id="rId5" Type="http://schemas.openxmlformats.org/officeDocument/2006/relationships/image" Target="../media/image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1.png"/><Relationship Id="rId4" Type="http://schemas.openxmlformats.org/officeDocument/2006/relationships/image" Target="../media/image8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81.png"/><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83.png"/><Relationship Id="rId4" Type="http://schemas.openxmlformats.org/officeDocument/2006/relationships/image" Target="../media/image9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85.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82.png"/><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87.png"/><Relationship Id="rId4" Type="http://schemas.openxmlformats.org/officeDocument/2006/relationships/image" Target="../media/image86.png"/><Relationship Id="rId5" Type="http://schemas.openxmlformats.org/officeDocument/2006/relationships/image" Target="../media/image8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101.png"/><Relationship Id="rId4" Type="http://schemas.openxmlformats.org/officeDocument/2006/relationships/image" Target="../media/image9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9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95.png"/><Relationship Id="rId4" Type="http://schemas.openxmlformats.org/officeDocument/2006/relationships/image" Target="../media/image96.png"/><Relationship Id="rId5" Type="http://schemas.openxmlformats.org/officeDocument/2006/relationships/image" Target="../media/image97.png"/><Relationship Id="rId6" Type="http://schemas.openxmlformats.org/officeDocument/2006/relationships/image" Target="../media/image9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103.png"/><Relationship Id="rId4" Type="http://schemas.openxmlformats.org/officeDocument/2006/relationships/image" Target="../media/image1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10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105.png"/><Relationship Id="rId4" Type="http://schemas.openxmlformats.org/officeDocument/2006/relationships/image" Target="../media/image104.png"/><Relationship Id="rId5" Type="http://schemas.openxmlformats.org/officeDocument/2006/relationships/image" Target="../media/image1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9.png"/><Relationship Id="rId4" Type="http://schemas.openxmlformats.org/officeDocument/2006/relationships/image" Target="../media/image10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1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09.png"/><Relationship Id="rId4" Type="http://schemas.openxmlformats.org/officeDocument/2006/relationships/image" Target="../media/image106.png"/><Relationship Id="rId5" Type="http://schemas.openxmlformats.org/officeDocument/2006/relationships/image" Target="../media/image10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19.png"/><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image" Target="../media/image113.png"/><Relationship Id="rId7" Type="http://schemas.openxmlformats.org/officeDocument/2006/relationships/image" Target="../media/image11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119.png"/><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image" Target="../media/image11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116.png"/><Relationship Id="rId4" Type="http://schemas.openxmlformats.org/officeDocument/2006/relationships/image" Target="../media/image1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1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115.png"/><Relationship Id="rId4" Type="http://schemas.openxmlformats.org/officeDocument/2006/relationships/image" Target="../media/image114.png"/><Relationship Id="rId5" Type="http://schemas.openxmlformats.org/officeDocument/2006/relationships/image" Target="../media/image1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72.png"/><Relationship Id="rId6" Type="http://schemas.openxmlformats.org/officeDocument/2006/relationships/image" Target="../media/image5.png"/><Relationship Id="rId7"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9.png"/><Relationship Id="rId11" Type="http://schemas.openxmlformats.org/officeDocument/2006/relationships/image" Target="../media/image12.png"/><Relationship Id="rId10" Type="http://schemas.openxmlformats.org/officeDocument/2006/relationships/image" Target="../media/image14.png"/><Relationship Id="rId9" Type="http://schemas.openxmlformats.org/officeDocument/2006/relationships/image" Target="../media/image16.png"/><Relationship Id="rId5" Type="http://schemas.openxmlformats.org/officeDocument/2006/relationships/image" Target="../media/image11.png"/><Relationship Id="rId6" Type="http://schemas.openxmlformats.org/officeDocument/2006/relationships/image" Target="../media/image7.png"/><Relationship Id="rId7" Type="http://schemas.openxmlformats.org/officeDocument/2006/relationships/image" Target="../media/image13.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
          <p:cNvSpPr txBox="1"/>
          <p:nvPr>
            <p:ph type="ctrTitle"/>
          </p:nvPr>
        </p:nvSpPr>
        <p:spPr>
          <a:xfrm>
            <a:off x="554182" y="1122363"/>
            <a:ext cx="11083636" cy="21336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000"/>
              <a:buFont typeface="Helvetica Neue Light"/>
              <a:buNone/>
            </a:pPr>
            <a:r>
              <a:rPr lang="en-US" sz="4000"/>
              <a:t>the computational role of motor cortex </a:t>
            </a:r>
            <a:br>
              <a:rPr lang="en-US" sz="4000"/>
            </a:br>
            <a:r>
              <a:rPr lang="en-US" sz="4000"/>
              <a:t>in trial-and-error learning</a:t>
            </a:r>
            <a:endParaRPr sz="4000">
              <a:latin typeface="Helvetica Neue Light"/>
              <a:ea typeface="Helvetica Neue Light"/>
              <a:cs typeface="Helvetica Neue Light"/>
              <a:sym typeface="Helvetica Neue Light"/>
            </a:endParaRPr>
          </a:p>
        </p:txBody>
      </p:sp>
      <p:sp>
        <p:nvSpPr>
          <p:cNvPr id="90" name="Google Shape;90;p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p>
            <a:pPr indent="0" lvl="0" marL="0" rtl="0" algn="ctr">
              <a:lnSpc>
                <a:spcPct val="100000"/>
              </a:lnSpc>
              <a:spcBef>
                <a:spcPts val="0"/>
              </a:spcBef>
              <a:spcAft>
                <a:spcPts val="0"/>
              </a:spcAft>
              <a:buClr>
                <a:schemeClr val="dk1"/>
              </a:buClr>
              <a:buSzPts val="2500"/>
              <a:buNone/>
            </a:pPr>
            <a:r>
              <a:rPr lang="en-US" sz="2500"/>
              <a:t>lucy lai</a:t>
            </a:r>
            <a:endParaRPr sz="2500"/>
          </a:p>
          <a:p>
            <a:pPr indent="0" lvl="0" marL="0" rtl="0" algn="ctr">
              <a:lnSpc>
                <a:spcPct val="100000"/>
              </a:lnSpc>
              <a:spcBef>
                <a:spcPts val="0"/>
              </a:spcBef>
              <a:spcAft>
                <a:spcPts val="0"/>
              </a:spcAft>
              <a:buClr>
                <a:schemeClr val="dk1"/>
              </a:buClr>
              <a:buSzPts val="2500"/>
              <a:buNone/>
            </a:pPr>
            <a:r>
              <a:rPr lang="en-US" sz="2500"/>
              <a:t>03-25-2019</a:t>
            </a:r>
            <a:endParaRPr sz="2500"/>
          </a:p>
          <a:p>
            <a:pPr indent="0" lvl="0" marL="0" rtl="0" algn="ctr">
              <a:lnSpc>
                <a:spcPct val="100000"/>
              </a:lnSpc>
              <a:spcBef>
                <a:spcPts val="0"/>
              </a:spcBef>
              <a:spcAft>
                <a:spcPts val="0"/>
              </a:spcAft>
              <a:buClr>
                <a:schemeClr val="dk1"/>
              </a:buClr>
              <a:buSzPts val="2500"/>
              <a:buNone/>
            </a:pPr>
            <a:r>
              <a:rPr lang="en-US" sz="2500"/>
              <a:t>olveczky lab meeting</a:t>
            </a:r>
            <a:endParaRPr/>
          </a:p>
        </p:txBody>
      </p:sp>
      <p:cxnSp>
        <p:nvCxnSpPr>
          <p:cNvPr id="91" name="Google Shape;91;p1"/>
          <p:cNvCxnSpPr/>
          <p:nvPr/>
        </p:nvCxnSpPr>
        <p:spPr>
          <a:xfrm>
            <a:off x="554182" y="3429000"/>
            <a:ext cx="11083636"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pic>
        <p:nvPicPr>
          <p:cNvPr id="204" name="Google Shape;204;p10"/>
          <p:cNvPicPr preferRelativeResize="0"/>
          <p:nvPr/>
        </p:nvPicPr>
        <p:blipFill rotWithShape="1">
          <a:blip r:embed="rId3">
            <a:alphaModFix/>
          </a:blip>
          <a:srcRect b="0" l="0" r="0" t="0"/>
          <a:stretch/>
        </p:blipFill>
        <p:spPr>
          <a:xfrm>
            <a:off x="76058" y="3001073"/>
            <a:ext cx="5829322" cy="3732000"/>
          </a:xfrm>
          <a:prstGeom prst="rect">
            <a:avLst/>
          </a:prstGeom>
          <a:noFill/>
          <a:ln>
            <a:noFill/>
          </a:ln>
        </p:spPr>
      </p:pic>
      <p:pic>
        <p:nvPicPr>
          <p:cNvPr id="205" name="Google Shape;205;p10"/>
          <p:cNvPicPr preferRelativeResize="0"/>
          <p:nvPr/>
        </p:nvPicPr>
        <p:blipFill rotWithShape="1">
          <a:blip r:embed="rId4">
            <a:alphaModFix/>
          </a:blip>
          <a:srcRect b="0" l="0" r="0" t="0"/>
          <a:stretch/>
        </p:blipFill>
        <p:spPr>
          <a:xfrm>
            <a:off x="6169810" y="3001073"/>
            <a:ext cx="6078503" cy="3680182"/>
          </a:xfrm>
          <a:prstGeom prst="rect">
            <a:avLst/>
          </a:prstGeom>
          <a:noFill/>
          <a:ln>
            <a:noFill/>
          </a:ln>
        </p:spPr>
      </p:pic>
      <p:cxnSp>
        <p:nvCxnSpPr>
          <p:cNvPr id="206" name="Google Shape;206;p10"/>
          <p:cNvCxnSpPr/>
          <p:nvPr/>
        </p:nvCxnSpPr>
        <p:spPr>
          <a:xfrm>
            <a:off x="6096000" y="800100"/>
            <a:ext cx="0" cy="5423719"/>
          </a:xfrm>
          <a:prstGeom prst="straightConnector1">
            <a:avLst/>
          </a:prstGeom>
          <a:noFill/>
          <a:ln cap="flat" cmpd="sng" w="9525">
            <a:solidFill>
              <a:schemeClr val="dk1"/>
            </a:solidFill>
            <a:prstDash val="solid"/>
            <a:miter lim="800000"/>
            <a:headEnd len="sm" w="sm" type="none"/>
            <a:tailEnd len="sm" w="sm" type="none"/>
          </a:ln>
        </p:spPr>
      </p:cxnSp>
      <p:cxnSp>
        <p:nvCxnSpPr>
          <p:cNvPr id="207" name="Google Shape;207;p10"/>
          <p:cNvCxnSpPr/>
          <p:nvPr/>
        </p:nvCxnSpPr>
        <p:spPr>
          <a:xfrm>
            <a:off x="2536722" y="3407517"/>
            <a:ext cx="1" cy="712598"/>
          </a:xfrm>
          <a:prstGeom prst="straightConnector1">
            <a:avLst/>
          </a:prstGeom>
          <a:noFill/>
          <a:ln cap="flat" cmpd="sng" w="19050">
            <a:solidFill>
              <a:schemeClr val="accent4"/>
            </a:solidFill>
            <a:prstDash val="solid"/>
            <a:miter lim="800000"/>
            <a:headEnd len="sm" w="sm" type="none"/>
            <a:tailEnd len="med" w="med" type="triangle"/>
          </a:ln>
        </p:spPr>
      </p:cxnSp>
      <p:cxnSp>
        <p:nvCxnSpPr>
          <p:cNvPr id="208" name="Google Shape;208;p10"/>
          <p:cNvCxnSpPr/>
          <p:nvPr/>
        </p:nvCxnSpPr>
        <p:spPr>
          <a:xfrm>
            <a:off x="3802566" y="3709935"/>
            <a:ext cx="1215" cy="507599"/>
          </a:xfrm>
          <a:prstGeom prst="straightConnector1">
            <a:avLst/>
          </a:prstGeom>
          <a:noFill/>
          <a:ln cap="flat" cmpd="sng" w="19050">
            <a:solidFill>
              <a:schemeClr val="accent4"/>
            </a:solidFill>
            <a:prstDash val="solid"/>
            <a:miter lim="800000"/>
            <a:headEnd len="sm" w="sm" type="none"/>
            <a:tailEnd len="med" w="med" type="triangle"/>
          </a:ln>
        </p:spPr>
      </p:cxnSp>
      <p:sp>
        <p:nvSpPr>
          <p:cNvPr id="209" name="Google Shape;209;p10"/>
          <p:cNvSpPr/>
          <p:nvPr/>
        </p:nvSpPr>
        <p:spPr>
          <a:xfrm>
            <a:off x="2319899" y="3074127"/>
            <a:ext cx="433645"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u="sng">
                <a:solidFill>
                  <a:schemeClr val="accent4"/>
                </a:solidFill>
                <a:latin typeface="Calibri"/>
                <a:ea typeface="Calibri"/>
                <a:cs typeface="Calibri"/>
                <a:sym typeface="Calibri"/>
              </a:rPr>
              <a:t>tap</a:t>
            </a:r>
            <a:endParaRPr sz="1500">
              <a:solidFill>
                <a:schemeClr val="accent4"/>
              </a:solidFill>
              <a:latin typeface="Calibri"/>
              <a:ea typeface="Calibri"/>
              <a:cs typeface="Calibri"/>
              <a:sym typeface="Calibri"/>
            </a:endParaRPr>
          </a:p>
        </p:txBody>
      </p:sp>
      <p:sp>
        <p:nvSpPr>
          <p:cNvPr id="210" name="Google Shape;210;p10"/>
          <p:cNvSpPr/>
          <p:nvPr/>
        </p:nvSpPr>
        <p:spPr>
          <a:xfrm>
            <a:off x="3342510" y="3322942"/>
            <a:ext cx="969048" cy="3231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500" u="sng">
                <a:solidFill>
                  <a:schemeClr val="accent4"/>
                </a:solidFill>
                <a:latin typeface="Calibri"/>
                <a:ea typeface="Calibri"/>
                <a:cs typeface="Calibri"/>
                <a:sym typeface="Calibri"/>
              </a:rPr>
              <a:t>tap (early)</a:t>
            </a:r>
            <a:endParaRPr sz="1500">
              <a:solidFill>
                <a:schemeClr val="accent4"/>
              </a:solidFill>
              <a:latin typeface="Calibri"/>
              <a:ea typeface="Calibri"/>
              <a:cs typeface="Calibri"/>
              <a:sym typeface="Calibri"/>
            </a:endParaRPr>
          </a:p>
        </p:txBody>
      </p:sp>
      <p:cxnSp>
        <p:nvCxnSpPr>
          <p:cNvPr id="211" name="Google Shape;211;p10"/>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212" name="Google Shape;212;p10"/>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POMDPs for state space inference</a:t>
            </a:r>
            <a:endParaRPr sz="3500">
              <a:solidFill>
                <a:schemeClr val="dk1"/>
              </a:solidFill>
              <a:latin typeface="Calibri"/>
              <a:ea typeface="Calibri"/>
              <a:cs typeface="Calibri"/>
              <a:sym typeface="Calibri"/>
            </a:endParaRPr>
          </a:p>
        </p:txBody>
      </p:sp>
      <p:pic>
        <p:nvPicPr>
          <p:cNvPr id="213" name="Google Shape;213;p10"/>
          <p:cNvPicPr preferRelativeResize="0"/>
          <p:nvPr/>
        </p:nvPicPr>
        <p:blipFill rotWithShape="1">
          <a:blip r:embed="rId5">
            <a:alphaModFix/>
          </a:blip>
          <a:srcRect b="0" l="0" r="0" t="0"/>
          <a:stretch/>
        </p:blipFill>
        <p:spPr>
          <a:xfrm>
            <a:off x="6393751" y="1597044"/>
            <a:ext cx="5503582" cy="1355839"/>
          </a:xfrm>
          <a:prstGeom prst="rect">
            <a:avLst/>
          </a:prstGeom>
          <a:noFill/>
          <a:ln>
            <a:noFill/>
          </a:ln>
        </p:spPr>
      </p:pic>
      <p:sp>
        <p:nvSpPr>
          <p:cNvPr id="214" name="Google Shape;214;p10"/>
          <p:cNvSpPr/>
          <p:nvPr/>
        </p:nvSpPr>
        <p:spPr>
          <a:xfrm>
            <a:off x="7949449" y="1149542"/>
            <a:ext cx="26775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Agent 2: Does not know ITI</a:t>
            </a:r>
            <a:endParaRPr sz="1800" u="sng">
              <a:solidFill>
                <a:schemeClr val="dk1"/>
              </a:solidFill>
              <a:latin typeface="Calibri"/>
              <a:ea typeface="Calibri"/>
              <a:cs typeface="Calibri"/>
              <a:sym typeface="Calibri"/>
            </a:endParaRPr>
          </a:p>
        </p:txBody>
      </p:sp>
      <p:pic>
        <p:nvPicPr>
          <p:cNvPr id="215" name="Google Shape;215;p10"/>
          <p:cNvPicPr preferRelativeResize="0"/>
          <p:nvPr/>
        </p:nvPicPr>
        <p:blipFill rotWithShape="1">
          <a:blip r:embed="rId6">
            <a:alphaModFix/>
          </a:blip>
          <a:srcRect b="0" l="0" r="0" t="0"/>
          <a:stretch/>
        </p:blipFill>
        <p:spPr>
          <a:xfrm>
            <a:off x="76058" y="1487042"/>
            <a:ext cx="5916706" cy="1480589"/>
          </a:xfrm>
          <a:prstGeom prst="rect">
            <a:avLst/>
          </a:prstGeom>
          <a:noFill/>
          <a:ln>
            <a:noFill/>
          </a:ln>
        </p:spPr>
      </p:pic>
      <p:sp>
        <p:nvSpPr>
          <p:cNvPr id="216" name="Google Shape;216;p10"/>
          <p:cNvSpPr/>
          <p:nvPr/>
        </p:nvSpPr>
        <p:spPr>
          <a:xfrm>
            <a:off x="2088350" y="1149542"/>
            <a:ext cx="18921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Agent 1: Knows ITI</a:t>
            </a:r>
            <a:endParaRPr sz="1800" u="sng">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cxnSp>
        <p:nvCxnSpPr>
          <p:cNvPr id="222" name="Google Shape;222;p11"/>
          <p:cNvCxnSpPr/>
          <p:nvPr/>
        </p:nvCxnSpPr>
        <p:spPr>
          <a:xfrm>
            <a:off x="6096000" y="800100"/>
            <a:ext cx="0" cy="5423719"/>
          </a:xfrm>
          <a:prstGeom prst="straightConnector1">
            <a:avLst/>
          </a:prstGeom>
          <a:noFill/>
          <a:ln cap="flat" cmpd="sng" w="9525">
            <a:solidFill>
              <a:schemeClr val="dk1"/>
            </a:solidFill>
            <a:prstDash val="solid"/>
            <a:miter lim="800000"/>
            <a:headEnd len="sm" w="sm" type="none"/>
            <a:tailEnd len="sm" w="sm" type="none"/>
          </a:ln>
        </p:spPr>
      </p:cxnSp>
      <p:pic>
        <p:nvPicPr>
          <p:cNvPr id="223" name="Google Shape;223;p11"/>
          <p:cNvPicPr preferRelativeResize="0"/>
          <p:nvPr/>
        </p:nvPicPr>
        <p:blipFill rotWithShape="1">
          <a:blip r:embed="rId3">
            <a:alphaModFix/>
          </a:blip>
          <a:srcRect b="0" l="0" r="0" t="0"/>
          <a:stretch/>
        </p:blipFill>
        <p:spPr>
          <a:xfrm>
            <a:off x="784739" y="3247264"/>
            <a:ext cx="4675771" cy="3587051"/>
          </a:xfrm>
          <a:prstGeom prst="rect">
            <a:avLst/>
          </a:prstGeom>
          <a:noFill/>
          <a:ln>
            <a:noFill/>
          </a:ln>
        </p:spPr>
      </p:pic>
      <p:pic>
        <p:nvPicPr>
          <p:cNvPr id="224" name="Google Shape;224;p11"/>
          <p:cNvPicPr preferRelativeResize="0"/>
          <p:nvPr/>
        </p:nvPicPr>
        <p:blipFill rotWithShape="1">
          <a:blip r:embed="rId4">
            <a:alphaModFix/>
          </a:blip>
          <a:srcRect b="0" l="0" r="0" t="0"/>
          <a:stretch/>
        </p:blipFill>
        <p:spPr>
          <a:xfrm>
            <a:off x="6691041" y="3198010"/>
            <a:ext cx="4827722" cy="3685556"/>
          </a:xfrm>
          <a:prstGeom prst="rect">
            <a:avLst/>
          </a:prstGeom>
          <a:noFill/>
          <a:ln>
            <a:noFill/>
          </a:ln>
        </p:spPr>
      </p:pic>
      <p:cxnSp>
        <p:nvCxnSpPr>
          <p:cNvPr id="225" name="Google Shape;225;p11"/>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226" name="Google Shape;226;p11"/>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POMDPs for state space inference</a:t>
            </a:r>
            <a:endParaRPr sz="3500">
              <a:solidFill>
                <a:schemeClr val="dk1"/>
              </a:solidFill>
              <a:latin typeface="Calibri"/>
              <a:ea typeface="Calibri"/>
              <a:cs typeface="Calibri"/>
              <a:sym typeface="Calibri"/>
            </a:endParaRPr>
          </a:p>
        </p:txBody>
      </p:sp>
      <p:pic>
        <p:nvPicPr>
          <p:cNvPr id="227" name="Google Shape;227;p11"/>
          <p:cNvPicPr preferRelativeResize="0"/>
          <p:nvPr/>
        </p:nvPicPr>
        <p:blipFill rotWithShape="1">
          <a:blip r:embed="rId5">
            <a:alphaModFix/>
          </a:blip>
          <a:srcRect b="0" l="0" r="0" t="0"/>
          <a:stretch/>
        </p:blipFill>
        <p:spPr>
          <a:xfrm>
            <a:off x="6393751" y="1597044"/>
            <a:ext cx="5503582" cy="1355839"/>
          </a:xfrm>
          <a:prstGeom prst="rect">
            <a:avLst/>
          </a:prstGeom>
          <a:noFill/>
          <a:ln>
            <a:noFill/>
          </a:ln>
        </p:spPr>
      </p:pic>
      <p:sp>
        <p:nvSpPr>
          <p:cNvPr id="228" name="Google Shape;228;p11"/>
          <p:cNvSpPr/>
          <p:nvPr/>
        </p:nvSpPr>
        <p:spPr>
          <a:xfrm>
            <a:off x="7949449" y="1149542"/>
            <a:ext cx="26775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Agent 2: Does not know ITI</a:t>
            </a:r>
            <a:endParaRPr sz="1800" u="sng">
              <a:solidFill>
                <a:schemeClr val="dk1"/>
              </a:solidFill>
              <a:latin typeface="Calibri"/>
              <a:ea typeface="Calibri"/>
              <a:cs typeface="Calibri"/>
              <a:sym typeface="Calibri"/>
            </a:endParaRPr>
          </a:p>
        </p:txBody>
      </p:sp>
      <p:pic>
        <p:nvPicPr>
          <p:cNvPr id="229" name="Google Shape;229;p11"/>
          <p:cNvPicPr preferRelativeResize="0"/>
          <p:nvPr/>
        </p:nvPicPr>
        <p:blipFill rotWithShape="1">
          <a:blip r:embed="rId6">
            <a:alphaModFix/>
          </a:blip>
          <a:srcRect b="0" l="0" r="0" t="0"/>
          <a:stretch/>
        </p:blipFill>
        <p:spPr>
          <a:xfrm>
            <a:off x="76058" y="1487042"/>
            <a:ext cx="5916706" cy="1480589"/>
          </a:xfrm>
          <a:prstGeom prst="rect">
            <a:avLst/>
          </a:prstGeom>
          <a:noFill/>
          <a:ln>
            <a:noFill/>
          </a:ln>
        </p:spPr>
      </p:pic>
      <p:sp>
        <p:nvSpPr>
          <p:cNvPr id="230" name="Google Shape;230;p11"/>
          <p:cNvSpPr/>
          <p:nvPr/>
        </p:nvSpPr>
        <p:spPr>
          <a:xfrm>
            <a:off x="2088350" y="1149542"/>
            <a:ext cx="18921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Agent 1: Knows ITI</a:t>
            </a:r>
            <a:endParaRPr sz="1800" u="sng">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12"/>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is motor cortex responsible for </a:t>
            </a:r>
            <a:r>
              <a:rPr lang="en-US" sz="3600">
                <a:solidFill>
                  <a:srgbClr val="00B050"/>
                </a:solidFill>
                <a:latin typeface="Helvetica Neue Light"/>
                <a:ea typeface="Helvetica Neue Light"/>
                <a:cs typeface="Helvetica Neue Light"/>
                <a:sym typeface="Helvetica Neue Light"/>
              </a:rPr>
              <a:t>state discovery</a:t>
            </a:r>
            <a:r>
              <a:rPr lang="en-US" sz="3500">
                <a:solidFill>
                  <a:srgbClr val="000000"/>
                </a:solidFill>
                <a:latin typeface="Helvetica Neue Light"/>
                <a:ea typeface="Helvetica Neue Light"/>
                <a:cs typeface="Helvetica Neue Light"/>
                <a:sym typeface="Helvetica Neue Light"/>
              </a:rPr>
              <a:t>?</a:t>
            </a:r>
            <a:endParaRPr sz="3500"/>
          </a:p>
        </p:txBody>
      </p:sp>
      <p:cxnSp>
        <p:nvCxnSpPr>
          <p:cNvPr id="237" name="Google Shape;237;p12"/>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238" name="Google Shape;238;p12"/>
          <p:cNvSpPr/>
          <p:nvPr/>
        </p:nvSpPr>
        <p:spPr>
          <a:xfrm>
            <a:off x="10931905" y="6488668"/>
            <a:ext cx="126393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Gerald Pho</a:t>
            </a:r>
            <a:endParaRPr i="1" sz="1800">
              <a:solidFill>
                <a:schemeClr val="dk1"/>
              </a:solidFill>
              <a:latin typeface="Calibri"/>
              <a:ea typeface="Calibri"/>
              <a:cs typeface="Calibri"/>
              <a:sym typeface="Calibri"/>
            </a:endParaRPr>
          </a:p>
        </p:txBody>
      </p:sp>
      <p:pic>
        <p:nvPicPr>
          <p:cNvPr id="239" name="Google Shape;239;p12"/>
          <p:cNvPicPr preferRelativeResize="0"/>
          <p:nvPr/>
        </p:nvPicPr>
        <p:blipFill rotWithShape="1">
          <a:blip r:embed="rId3">
            <a:alphaModFix/>
          </a:blip>
          <a:srcRect b="0" l="0" r="0" t="0"/>
          <a:stretch/>
        </p:blipFill>
        <p:spPr>
          <a:xfrm>
            <a:off x="3512174" y="2105804"/>
            <a:ext cx="2349500" cy="4673600"/>
          </a:xfrm>
          <a:prstGeom prst="rect">
            <a:avLst/>
          </a:prstGeom>
          <a:noFill/>
          <a:ln>
            <a:noFill/>
          </a:ln>
        </p:spPr>
      </p:pic>
      <p:sp>
        <p:nvSpPr>
          <p:cNvPr id="240" name="Google Shape;240;p12"/>
          <p:cNvSpPr/>
          <p:nvPr/>
        </p:nvSpPr>
        <p:spPr>
          <a:xfrm>
            <a:off x="706582" y="1242377"/>
            <a:ext cx="10958264" cy="115416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000000"/>
                </a:solidFill>
                <a:latin typeface="Helvetica Neue Light"/>
                <a:ea typeface="Helvetica Neue Light"/>
                <a:cs typeface="Helvetica Neue Light"/>
                <a:sym typeface="Helvetica Neue Light"/>
              </a:rPr>
              <a:t>Rescuing the deficit</a:t>
            </a:r>
            <a:endParaRPr/>
          </a:p>
          <a:p>
            <a:pPr indent="-342900" lvl="0" marL="342900" marR="0" rtl="0" algn="l">
              <a:spcBef>
                <a:spcPts val="0"/>
              </a:spcBef>
              <a:spcAft>
                <a:spcPts val="0"/>
              </a:spcAft>
              <a:buClr>
                <a:srgbClr val="000000"/>
              </a:buClr>
              <a:buSzPts val="2300"/>
              <a:buFont typeface="Courier New"/>
              <a:buChar char="o"/>
            </a:pPr>
            <a:r>
              <a:rPr b="1" lang="en-US" sz="2300" u="sng">
                <a:solidFill>
                  <a:srgbClr val="000000"/>
                </a:solidFill>
                <a:latin typeface="Helvetica Neue Light"/>
                <a:ea typeface="Helvetica Neue Light"/>
                <a:cs typeface="Helvetica Neue Light"/>
                <a:sym typeface="Helvetica Neue Light"/>
              </a:rPr>
              <a:t>Question</a:t>
            </a:r>
            <a:r>
              <a:rPr lang="en-US" sz="2300">
                <a:solidFill>
                  <a:srgbClr val="000000"/>
                </a:solidFill>
                <a:latin typeface="Helvetica Neue Light"/>
                <a:ea typeface="Helvetica Neue Light"/>
                <a:cs typeface="Helvetica Neue Light"/>
                <a:sym typeface="Helvetica Neue Light"/>
              </a:rPr>
              <a:t>: Is state information sufficient for learning this trial-and-error task?</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chemeClr val="dk1"/>
              </a:solidFill>
              <a:latin typeface="Calibri"/>
              <a:ea typeface="Calibri"/>
              <a:cs typeface="Calibri"/>
              <a:sym typeface="Calibri"/>
            </a:endParaRPr>
          </a:p>
        </p:txBody>
      </p:sp>
      <p:pic>
        <p:nvPicPr>
          <p:cNvPr id="241" name="Google Shape;241;p12"/>
          <p:cNvPicPr preferRelativeResize="0"/>
          <p:nvPr/>
        </p:nvPicPr>
        <p:blipFill rotWithShape="1">
          <a:blip r:embed="rId4">
            <a:alphaModFix/>
          </a:blip>
          <a:srcRect b="0" l="0" r="0" t="0"/>
          <a:stretch/>
        </p:blipFill>
        <p:spPr>
          <a:xfrm>
            <a:off x="6491157" y="2169304"/>
            <a:ext cx="2387600" cy="45466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0">
                                            <p:txEl>
                                              <p:pRg end="2" st="2"/>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13"/>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looking at state separation through colored density plots</a:t>
            </a:r>
            <a:endParaRPr sz="3500"/>
          </a:p>
        </p:txBody>
      </p:sp>
      <p:cxnSp>
        <p:nvCxnSpPr>
          <p:cNvPr id="248" name="Google Shape;248;p13"/>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249" name="Google Shape;249;p13"/>
          <p:cNvSpPr/>
          <p:nvPr/>
        </p:nvSpPr>
        <p:spPr>
          <a:xfrm>
            <a:off x="10931905" y="6488668"/>
            <a:ext cx="126393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Gerald Pho</a:t>
            </a:r>
            <a:endParaRPr i="1" sz="1800">
              <a:solidFill>
                <a:schemeClr val="dk1"/>
              </a:solidFill>
              <a:latin typeface="Calibri"/>
              <a:ea typeface="Calibri"/>
              <a:cs typeface="Calibri"/>
              <a:sym typeface="Calibri"/>
            </a:endParaRPr>
          </a:p>
        </p:txBody>
      </p:sp>
      <p:pic>
        <p:nvPicPr>
          <p:cNvPr descr="https://lh6.googleusercontent.com/___nwJeqMmw_K64WjtQyRpv10nl3wKXUhvzLewa-GeXbSZ5tvl0Lw1TNKqSM8HliUITqluFgWa2H5geZPIypD1EDRoSNd9V8Ud33sMh1SEXre9tL1Bnh-ooe7Hn6kTpO8eYRN7YrfTc" id="250" name="Google Shape;250;p13"/>
          <p:cNvPicPr preferRelativeResize="0"/>
          <p:nvPr/>
        </p:nvPicPr>
        <p:blipFill rotWithShape="1">
          <a:blip r:embed="rId3">
            <a:alphaModFix/>
          </a:blip>
          <a:srcRect b="0" l="0" r="0" t="0"/>
          <a:stretch/>
        </p:blipFill>
        <p:spPr>
          <a:xfrm>
            <a:off x="554182" y="1673987"/>
            <a:ext cx="5705372" cy="4055775"/>
          </a:xfrm>
          <a:prstGeom prst="rect">
            <a:avLst/>
          </a:prstGeom>
          <a:noFill/>
          <a:ln>
            <a:noFill/>
          </a:ln>
        </p:spPr>
      </p:pic>
      <p:pic>
        <p:nvPicPr>
          <p:cNvPr descr="https://lh5.googleusercontent.com/EKs_bADAxUkwAKBdQkjuyWQfjzmmG1QB5QDr8EHNv6ZPqN5R601boha10Qq4xgJXvRg8MYggjsWIzhO7aWbQsDUdsr3P3AQ6EfkJVKp8JHQrsRNka61hubtf98gySPb2uMS_ivfm5KY" id="251" name="Google Shape;251;p13"/>
          <p:cNvPicPr preferRelativeResize="0"/>
          <p:nvPr/>
        </p:nvPicPr>
        <p:blipFill rotWithShape="1">
          <a:blip r:embed="rId4">
            <a:alphaModFix/>
          </a:blip>
          <a:srcRect b="0" l="0" r="0" t="0"/>
          <a:stretch/>
        </p:blipFill>
        <p:spPr>
          <a:xfrm>
            <a:off x="7517146" y="1105780"/>
            <a:ext cx="2838450" cy="5200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6" name="Shape 256"/>
        <p:cNvGrpSpPr/>
        <p:nvPr/>
      </p:nvGrpSpPr>
      <p:grpSpPr>
        <a:xfrm>
          <a:off x="0" y="0"/>
          <a:ext cx="0" cy="0"/>
          <a:chOff x="0" y="0"/>
          <a:chExt cx="0" cy="0"/>
        </a:xfrm>
      </p:grpSpPr>
      <p:sp>
        <p:nvSpPr>
          <p:cNvPr id="257" name="Google Shape;257;p14"/>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150"/>
              <a:buFont typeface="Helvetica Neue Light"/>
              <a:buNone/>
            </a:pPr>
            <a:r>
              <a:rPr lang="en-US" sz="3150">
                <a:solidFill>
                  <a:srgbClr val="000000"/>
                </a:solidFill>
                <a:latin typeface="Helvetica Neue Light"/>
                <a:ea typeface="Helvetica Neue Light"/>
                <a:cs typeface="Helvetica Neue Light"/>
                <a:sym typeface="Helvetica Neue Light"/>
              </a:rPr>
              <a:t>giving naïve lesioned animals feedback about state information</a:t>
            </a:r>
            <a:endParaRPr sz="3150"/>
          </a:p>
        </p:txBody>
      </p:sp>
      <p:cxnSp>
        <p:nvCxnSpPr>
          <p:cNvPr id="258" name="Google Shape;258;p14"/>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6.googleusercontent.com/1xc5oafQPeFK6raieFDbnJ0yDn6pcZvREO2VHJsGuF7DPqoDaAhidxoa7hSNaZhWW_RJJXV7AxpWkN-53rN7cPLHKn7lg9HW26vW_HQCCVXstBzRB_xgOcNgfdXp67V8bek-RhrF54k" id="259" name="Google Shape;259;p14"/>
          <p:cNvPicPr preferRelativeResize="0"/>
          <p:nvPr/>
        </p:nvPicPr>
        <p:blipFill rotWithShape="1">
          <a:blip r:embed="rId3">
            <a:alphaModFix/>
          </a:blip>
          <a:srcRect b="0" l="0" r="0" t="0"/>
          <a:stretch/>
        </p:blipFill>
        <p:spPr>
          <a:xfrm>
            <a:off x="-119677" y="1543987"/>
            <a:ext cx="6005817" cy="4300616"/>
          </a:xfrm>
          <a:prstGeom prst="rect">
            <a:avLst/>
          </a:prstGeom>
          <a:noFill/>
          <a:ln>
            <a:noFill/>
          </a:ln>
        </p:spPr>
      </p:pic>
      <p:pic>
        <p:nvPicPr>
          <p:cNvPr descr="https://lh6.googleusercontent.com/a_xJWxrHKNKWq15QFWhyDJ6TSAsOXndPMgO-ormR-UpHYhHoW4Ing66pmgj0iXtshL1jnz8q8d36h77gLdcQJDoXERUtNjnK35SxMC08zhtFzUnM3OY4TV8AY0HMTWoh7s953f_U7iw" id="260" name="Google Shape;260;p14"/>
          <p:cNvPicPr preferRelativeResize="0"/>
          <p:nvPr/>
        </p:nvPicPr>
        <p:blipFill rotWithShape="1">
          <a:blip r:embed="rId4">
            <a:alphaModFix/>
          </a:blip>
          <a:srcRect b="0" l="0" r="0" t="0"/>
          <a:stretch/>
        </p:blipFill>
        <p:spPr>
          <a:xfrm>
            <a:off x="5982154" y="1553130"/>
            <a:ext cx="6009977" cy="4296494"/>
          </a:xfrm>
          <a:prstGeom prst="rect">
            <a:avLst/>
          </a:prstGeom>
          <a:noFill/>
          <a:ln>
            <a:noFill/>
          </a:ln>
        </p:spPr>
      </p:pic>
      <p:sp>
        <p:nvSpPr>
          <p:cNvPr id="261" name="Google Shape;261;p14"/>
          <p:cNvSpPr/>
          <p:nvPr/>
        </p:nvSpPr>
        <p:spPr>
          <a:xfrm>
            <a:off x="344322" y="5790065"/>
            <a:ext cx="56380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learns state distinction with feedback but IPI cannot improve</a:t>
            </a:r>
            <a:endParaRPr sz="1800">
              <a:solidFill>
                <a:srgbClr val="000000"/>
              </a:solidFill>
              <a:latin typeface="Helvetica Neue Light"/>
              <a:ea typeface="Helvetica Neue Light"/>
              <a:cs typeface="Helvetica Neue Light"/>
              <a:sym typeface="Helvetica Neue Light"/>
            </a:endParaRPr>
          </a:p>
        </p:txBody>
      </p:sp>
      <p:sp>
        <p:nvSpPr>
          <p:cNvPr id="262" name="Google Shape;262;p14"/>
          <p:cNvSpPr/>
          <p:nvPr/>
        </p:nvSpPr>
        <p:spPr>
          <a:xfrm>
            <a:off x="6900590" y="5790065"/>
            <a:ext cx="462338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introduction of states decreases tap hold times</a:t>
            </a:r>
            <a:endParaRPr sz="1800">
              <a:solidFill>
                <a:srgbClr val="000000"/>
              </a:solidFill>
              <a:latin typeface="Helvetica Neue Light"/>
              <a:ea typeface="Helvetica Neue Light"/>
              <a:cs typeface="Helvetica Neue Light"/>
              <a:sym typeface="Helvetica Neue Light"/>
            </a:endParaRPr>
          </a:p>
        </p:txBody>
      </p:sp>
      <p:sp>
        <p:nvSpPr>
          <p:cNvPr id="263" name="Google Shape;263;p14"/>
          <p:cNvSpPr/>
          <p:nvPr/>
        </p:nvSpPr>
        <p:spPr>
          <a:xfrm>
            <a:off x="10931905" y="6488668"/>
            <a:ext cx="126393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Gerald Pho</a:t>
            </a:r>
            <a:endParaRPr i="1" sz="1800">
              <a:solidFill>
                <a:schemeClr val="dk1"/>
              </a:solidFill>
              <a:latin typeface="Calibri"/>
              <a:ea typeface="Calibri"/>
              <a:cs typeface="Calibri"/>
              <a:sym typeface="Calibri"/>
            </a:endParaRPr>
          </a:p>
        </p:txBody>
      </p:sp>
      <p:sp>
        <p:nvSpPr>
          <p:cNvPr id="264" name="Google Shape;264;p14"/>
          <p:cNvSpPr/>
          <p:nvPr/>
        </p:nvSpPr>
        <p:spPr>
          <a:xfrm>
            <a:off x="709251" y="1022716"/>
            <a:ext cx="1462979" cy="87716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700">
                <a:solidFill>
                  <a:srgbClr val="FF0000"/>
                </a:solidFill>
                <a:latin typeface="Helvetica Neue"/>
                <a:ea typeface="Helvetica Neue"/>
                <a:cs typeface="Helvetica Neue"/>
                <a:sym typeface="Helvetica Neue"/>
              </a:rPr>
              <a:t>IPI</a:t>
            </a:r>
            <a:endParaRPr sz="17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700">
                <a:solidFill>
                  <a:srgbClr val="6AA84F"/>
                </a:solidFill>
                <a:latin typeface="Helvetica Neue"/>
                <a:ea typeface="Helvetica Neue"/>
                <a:cs typeface="Helvetica Neue"/>
                <a:sym typeface="Helvetica Neue"/>
              </a:rPr>
              <a:t>ITI</a:t>
            </a:r>
            <a:endParaRPr sz="17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700">
                <a:solidFill>
                  <a:srgbClr val="0000FF"/>
                </a:solidFill>
                <a:latin typeface="Helvetica Neue"/>
                <a:ea typeface="Helvetica Neue"/>
                <a:cs typeface="Helvetica Neue"/>
                <a:sym typeface="Helvetica Neue"/>
              </a:rPr>
              <a:t>Extra</a:t>
            </a:r>
            <a:endParaRPr sz="1700">
              <a:solidFill>
                <a:schemeClr val="dk1"/>
              </a:solidFill>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cxnSp>
        <p:nvCxnSpPr>
          <p:cNvPr id="270" name="Google Shape;270;p15"/>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271" name="Google Shape;271;p15"/>
          <p:cNvSpPr/>
          <p:nvPr/>
        </p:nvSpPr>
        <p:spPr>
          <a:xfrm>
            <a:off x="554182" y="1089977"/>
            <a:ext cx="10688441" cy="50475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Results</a:t>
            </a:r>
            <a:endParaRPr b="1" sz="2300" u="sng">
              <a:solidFill>
                <a:srgbClr val="000000"/>
              </a:solidFill>
              <a:latin typeface="Helvetica Neue Light"/>
              <a:ea typeface="Helvetica Neue Light"/>
              <a:cs typeface="Helvetica Neue Light"/>
              <a:sym typeface="Helvetica Neue Light"/>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Agents without full knowledge of state information can still learn the task (but inefficient, as predicted)</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State information is certainly relevant, but perhaps not the critical factor in learning IPI/ITI successfully</a:t>
            </a:r>
            <a:endParaRPr/>
          </a:p>
          <a:p>
            <a:pPr indent="-196850" lvl="0" marL="342900" marR="0" rtl="0" algn="l">
              <a:spcBef>
                <a:spcPts val="0"/>
              </a:spcBef>
              <a:spcAft>
                <a:spcPts val="0"/>
              </a:spcAft>
              <a:buClr>
                <a:schemeClr val="dk1"/>
              </a:buClr>
              <a:buSzPts val="2300"/>
              <a:buFont typeface="Courier New"/>
              <a:buNone/>
            </a:pPr>
            <a:r>
              <a:t/>
            </a:r>
            <a:endParaRPr sz="2300">
              <a:solidFill>
                <a:srgbClr val="000000"/>
              </a:solidFill>
              <a:latin typeface="Helvetica Neue Light"/>
              <a:ea typeface="Helvetica Neue Light"/>
              <a:cs typeface="Helvetica Neue Light"/>
              <a:sym typeface="Helvetica Neue Light"/>
            </a:endParaRPr>
          </a:p>
          <a:p>
            <a:pPr indent="-196850" lvl="1" marL="800100" marR="0" rtl="0" algn="l">
              <a:spcBef>
                <a:spcPts val="0"/>
              </a:spcBef>
              <a:spcAft>
                <a:spcPts val="0"/>
              </a:spcAft>
              <a:buClr>
                <a:schemeClr val="dk1"/>
              </a:buClr>
              <a:buSzPts val="2300"/>
              <a:buFont typeface="Courier New"/>
              <a:buNone/>
            </a:pPr>
            <a:r>
              <a:t/>
            </a:r>
            <a:endParaRPr b="1" i="0" sz="2300" u="sng" cap="none" strike="noStrike">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Some limitations</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From the perspective of the agent/animal, it’s unrealistic to think that they know that states are parameterized in time</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State discovery is unlikely the only process that is impaired with MC lesion</a:t>
            </a:r>
            <a:endParaRPr/>
          </a:p>
          <a:p>
            <a:pPr indent="-342900" lvl="1" marL="800100" marR="0" rtl="0" algn="l">
              <a:spcBef>
                <a:spcPts val="0"/>
              </a:spcBef>
              <a:spcAft>
                <a:spcPts val="0"/>
              </a:spcAft>
              <a:buClr>
                <a:srgbClr val="000000"/>
              </a:buClr>
              <a:buSzPts val="2300"/>
              <a:buFont typeface="Courier New"/>
              <a:buChar char="o"/>
            </a:pPr>
            <a:r>
              <a:rPr b="0" i="0" lang="en-US" sz="2300" u="none" cap="none" strike="noStrike">
                <a:solidFill>
                  <a:srgbClr val="000000"/>
                </a:solidFill>
                <a:latin typeface="Helvetica Neue Light"/>
                <a:ea typeface="Helvetica Neue Light"/>
                <a:cs typeface="Helvetica Neue Light"/>
                <a:sym typeface="Helvetica Neue Light"/>
              </a:rPr>
              <a:t>Even without state discovery, an animal can completely learn the task by just generating an arbitrarily long enough sequence that satisfies the task</a:t>
            </a:r>
            <a:endParaRPr/>
          </a:p>
          <a:p>
            <a:pPr indent="0" lvl="0" marL="0" marR="0" rtl="0" algn="l">
              <a:spcBef>
                <a:spcPts val="0"/>
              </a:spcBef>
              <a:spcAft>
                <a:spcPts val="0"/>
              </a:spcAft>
              <a:buNone/>
            </a:pPr>
            <a:r>
              <a:t/>
            </a:r>
            <a:endParaRPr sz="2300">
              <a:solidFill>
                <a:schemeClr val="dk1"/>
              </a:solidFill>
              <a:latin typeface="Calibri"/>
              <a:ea typeface="Calibri"/>
              <a:cs typeface="Calibri"/>
              <a:sym typeface="Calibri"/>
            </a:endParaRPr>
          </a:p>
        </p:txBody>
      </p:sp>
      <p:sp>
        <p:nvSpPr>
          <p:cNvPr id="272" name="Google Shape;272;p15"/>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is motor cortex responsible for </a:t>
            </a:r>
            <a:r>
              <a:rPr lang="en-US" sz="3600">
                <a:solidFill>
                  <a:srgbClr val="00B050"/>
                </a:solidFill>
                <a:latin typeface="Helvetica Neue Light"/>
                <a:ea typeface="Helvetica Neue Light"/>
                <a:cs typeface="Helvetica Neue Light"/>
                <a:sym typeface="Helvetica Neue Light"/>
              </a:rPr>
              <a:t>state discovery</a:t>
            </a:r>
            <a:r>
              <a:rPr lang="en-US" sz="3500">
                <a:solidFill>
                  <a:srgbClr val="000000"/>
                </a:solidFill>
                <a:latin typeface="Helvetica Neue Light"/>
                <a:ea typeface="Helvetica Neue Light"/>
                <a:cs typeface="Helvetica Neue Light"/>
                <a:sym typeface="Helvetica Neue Light"/>
              </a:rPr>
              <a:t>?</a:t>
            </a:r>
            <a:endParaRPr sz="350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cxnSp>
        <p:nvCxnSpPr>
          <p:cNvPr id="278" name="Google Shape;278;p16"/>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279" name="Google Shape;279;p16"/>
          <p:cNvSpPr/>
          <p:nvPr/>
        </p:nvSpPr>
        <p:spPr>
          <a:xfrm>
            <a:off x="4120302" y="1435460"/>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Helvetica Neue Light"/>
                <a:ea typeface="Helvetica Neue Light"/>
                <a:cs typeface="Helvetica Neue Light"/>
                <a:sym typeface="Helvetica Neue Light"/>
              </a:rPr>
              <a:t>reinforcement learning</a:t>
            </a:r>
            <a:endParaRPr sz="2500">
              <a:solidFill>
                <a:srgbClr val="FF0000"/>
              </a:solidFill>
              <a:latin typeface="Helvetica Neue Light"/>
              <a:ea typeface="Helvetica Neue Light"/>
              <a:cs typeface="Helvetica Neue Light"/>
              <a:sym typeface="Helvetica Neue Light"/>
            </a:endParaRPr>
          </a:p>
        </p:txBody>
      </p:sp>
      <p:sp>
        <p:nvSpPr>
          <p:cNvPr id="280" name="Google Shape;280;p16"/>
          <p:cNvSpPr/>
          <p:nvPr/>
        </p:nvSpPr>
        <p:spPr>
          <a:xfrm>
            <a:off x="1048060" y="3114273"/>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00B050"/>
                </a:solidFill>
                <a:latin typeface="Helvetica Neue Light"/>
                <a:ea typeface="Helvetica Neue Light"/>
                <a:cs typeface="Helvetica Neue Light"/>
                <a:sym typeface="Helvetica Neue Light"/>
              </a:rPr>
              <a:t>state discovery</a:t>
            </a:r>
            <a:endParaRPr sz="2500">
              <a:solidFill>
                <a:srgbClr val="00B050"/>
              </a:solidFill>
              <a:latin typeface="Helvetica Neue Light"/>
              <a:ea typeface="Helvetica Neue Light"/>
              <a:cs typeface="Helvetica Neue Light"/>
              <a:sym typeface="Helvetica Neue Light"/>
            </a:endParaRPr>
          </a:p>
        </p:txBody>
      </p:sp>
      <p:sp>
        <p:nvSpPr>
          <p:cNvPr id="281" name="Google Shape;281;p16"/>
          <p:cNvSpPr/>
          <p:nvPr/>
        </p:nvSpPr>
        <p:spPr>
          <a:xfrm>
            <a:off x="7147574" y="3114273"/>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0070C0"/>
                </a:solidFill>
                <a:latin typeface="Helvetica Neue Light"/>
                <a:ea typeface="Helvetica Neue Light"/>
                <a:cs typeface="Helvetica Neue Light"/>
                <a:sym typeface="Helvetica Neue Light"/>
              </a:rPr>
              <a:t>sequence learning</a:t>
            </a:r>
            <a:endParaRPr sz="2500">
              <a:solidFill>
                <a:srgbClr val="0070C0"/>
              </a:solidFill>
              <a:latin typeface="Helvetica Neue Light"/>
              <a:ea typeface="Helvetica Neue Light"/>
              <a:cs typeface="Helvetica Neue Light"/>
              <a:sym typeface="Helvetica Neue Light"/>
            </a:endParaRPr>
          </a:p>
        </p:txBody>
      </p:sp>
      <p:cxnSp>
        <p:nvCxnSpPr>
          <p:cNvPr id="282" name="Google Shape;282;p16"/>
          <p:cNvCxnSpPr>
            <a:stCxn id="279" idx="2"/>
            <a:endCxn id="280" idx="0"/>
          </p:cNvCxnSpPr>
          <p:nvPr/>
        </p:nvCxnSpPr>
        <p:spPr>
          <a:xfrm flipH="1">
            <a:off x="3023700" y="1912514"/>
            <a:ext cx="3072300" cy="1201800"/>
          </a:xfrm>
          <a:prstGeom prst="straightConnector1">
            <a:avLst/>
          </a:prstGeom>
          <a:noFill/>
          <a:ln cap="flat" cmpd="sng" w="9525">
            <a:solidFill>
              <a:schemeClr val="dk1"/>
            </a:solidFill>
            <a:prstDash val="solid"/>
            <a:miter lim="800000"/>
            <a:headEnd len="sm" w="sm" type="none"/>
            <a:tailEnd len="med" w="med" type="triangle"/>
          </a:ln>
        </p:spPr>
      </p:cxnSp>
      <p:cxnSp>
        <p:nvCxnSpPr>
          <p:cNvPr id="283" name="Google Shape;283;p16"/>
          <p:cNvCxnSpPr>
            <a:stCxn id="279" idx="2"/>
            <a:endCxn id="281" idx="0"/>
          </p:cNvCxnSpPr>
          <p:nvPr/>
        </p:nvCxnSpPr>
        <p:spPr>
          <a:xfrm>
            <a:off x="6096000" y="1912514"/>
            <a:ext cx="3027300" cy="1201800"/>
          </a:xfrm>
          <a:prstGeom prst="straightConnector1">
            <a:avLst/>
          </a:prstGeom>
          <a:noFill/>
          <a:ln cap="flat" cmpd="sng" w="9525">
            <a:solidFill>
              <a:schemeClr val="dk1"/>
            </a:solidFill>
            <a:prstDash val="solid"/>
            <a:miter lim="800000"/>
            <a:headEnd len="sm" w="sm" type="none"/>
            <a:tailEnd len="med" w="med" type="triangle"/>
          </a:ln>
        </p:spPr>
      </p:cxnSp>
      <p:sp>
        <p:nvSpPr>
          <p:cNvPr id="284" name="Google Shape;284;p16"/>
          <p:cNvSpPr/>
          <p:nvPr/>
        </p:nvSpPr>
        <p:spPr>
          <a:xfrm>
            <a:off x="443564" y="3612504"/>
            <a:ext cx="516038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learning the appropriate </a:t>
            </a:r>
            <a:r>
              <a:rPr b="1" lang="en-US" sz="1800">
                <a:solidFill>
                  <a:srgbClr val="000000"/>
                </a:solidFill>
                <a:latin typeface="Helvetica Neue Light"/>
                <a:ea typeface="Helvetica Neue Light"/>
                <a:cs typeface="Helvetica Neue Light"/>
                <a:sym typeface="Helvetica Neue Light"/>
              </a:rPr>
              <a:t>state space</a:t>
            </a:r>
            <a:r>
              <a:rPr lang="en-US" sz="1800">
                <a:solidFill>
                  <a:srgbClr val="000000"/>
                </a:solidFill>
                <a:latin typeface="Helvetica Neue Light"/>
                <a:ea typeface="Helvetica Neue Light"/>
                <a:cs typeface="Helvetica Neue Light"/>
                <a:sym typeface="Helvetica Neue Light"/>
              </a:rPr>
              <a:t> for the task</a:t>
            </a:r>
            <a:endParaRPr/>
          </a:p>
          <a:p>
            <a:pPr indent="-285750" lvl="1" marL="742950" marR="0" rtl="0" algn="l">
              <a:spcBef>
                <a:spcPts val="0"/>
              </a:spcBef>
              <a:spcAft>
                <a:spcPts val="0"/>
              </a:spcAft>
              <a:buClr>
                <a:srgbClr val="000000"/>
              </a:buClr>
              <a:buSzPts val="1800"/>
              <a:buFont typeface="Courier New"/>
              <a:buChar char="o"/>
            </a:pPr>
            <a:r>
              <a:rPr b="0" i="0" lang="en-US" sz="1800" u="none" cap="none" strike="noStrike">
                <a:solidFill>
                  <a:srgbClr val="000000"/>
                </a:solidFill>
                <a:latin typeface="Helvetica Neue Light"/>
                <a:ea typeface="Helvetica Neue Light"/>
                <a:cs typeface="Helvetica Neue Light"/>
                <a:sym typeface="Helvetica Neue Light"/>
              </a:rPr>
              <a:t>ITI vs IPI</a:t>
            </a:r>
            <a:endParaRPr b="0" i="0" sz="1800" u="none" cap="none" strike="noStrike">
              <a:solidFill>
                <a:schemeClr val="dk1"/>
              </a:solidFill>
              <a:latin typeface="Calibri"/>
              <a:ea typeface="Calibri"/>
              <a:cs typeface="Calibri"/>
              <a:sym typeface="Calibri"/>
            </a:endParaRPr>
          </a:p>
        </p:txBody>
      </p:sp>
      <p:sp>
        <p:nvSpPr>
          <p:cNvPr id="285" name="Google Shape;285;p16"/>
          <p:cNvSpPr/>
          <p:nvPr/>
        </p:nvSpPr>
        <p:spPr>
          <a:xfrm>
            <a:off x="6139121" y="3585015"/>
            <a:ext cx="5968301"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Courier New"/>
              <a:buChar char="o"/>
            </a:pPr>
            <a:r>
              <a:rPr b="1" lang="en-US" sz="1800">
                <a:solidFill>
                  <a:srgbClr val="000000"/>
                </a:solidFill>
                <a:latin typeface="Helvetica Neue Light"/>
                <a:ea typeface="Helvetica Neue Light"/>
                <a:cs typeface="Helvetica Neue Light"/>
                <a:sym typeface="Helvetica Neue Light"/>
              </a:rPr>
              <a:t>exploration</a:t>
            </a:r>
            <a:r>
              <a:rPr lang="en-US" sz="1800">
                <a:solidFill>
                  <a:srgbClr val="000000"/>
                </a:solidFill>
                <a:latin typeface="Helvetica Neue Light"/>
                <a:ea typeface="Helvetica Neue Light"/>
                <a:cs typeface="Helvetica Neue Light"/>
                <a:sym typeface="Helvetica Neue Light"/>
              </a:rPr>
              <a:t> of different kinds of actions</a:t>
            </a:r>
            <a:endParaRPr/>
          </a:p>
          <a:p>
            <a:pPr indent="-285750" lvl="0" marL="285750" marR="0" rtl="0" algn="l">
              <a:spcBef>
                <a:spcPts val="0"/>
              </a:spcBef>
              <a:spcAft>
                <a:spcPts val="0"/>
              </a:spcAft>
              <a:buClr>
                <a:srgbClr val="000000"/>
              </a:buClr>
              <a:buSzPts val="1800"/>
              <a:buFont typeface="Courier New"/>
              <a:buChar char="o"/>
            </a:pPr>
            <a:r>
              <a:rPr b="1" lang="en-US" sz="1800">
                <a:solidFill>
                  <a:srgbClr val="000000"/>
                </a:solidFill>
                <a:latin typeface="Helvetica Neue Light"/>
                <a:ea typeface="Helvetica Neue Light"/>
                <a:cs typeface="Helvetica Neue Light"/>
                <a:sym typeface="Helvetica Neue Light"/>
              </a:rPr>
              <a:t>eligibility traces: </a:t>
            </a:r>
            <a:r>
              <a:rPr lang="en-US" sz="1800">
                <a:solidFill>
                  <a:srgbClr val="000000"/>
                </a:solidFill>
                <a:latin typeface="Helvetica Neue Light"/>
                <a:ea typeface="Helvetica Neue Light"/>
                <a:cs typeface="Helvetica Neue Light"/>
                <a:sym typeface="Helvetica Neue Light"/>
              </a:rPr>
              <a:t>learning the timescale for reinforcement </a:t>
            </a:r>
            <a:endParaRPr/>
          </a:p>
          <a:p>
            <a:pPr indent="-285750" lvl="0" marL="285750" marR="0" rtl="0" algn="l">
              <a:spcBef>
                <a:spcPts val="0"/>
              </a:spcBef>
              <a:spcAft>
                <a:spcPts val="0"/>
              </a:spcAft>
              <a:buClr>
                <a:srgbClr val="000000"/>
              </a:buClr>
              <a:buSzPts val="1800"/>
              <a:buFont typeface="Courier New"/>
              <a:buChar char="o"/>
            </a:pPr>
            <a:r>
              <a:rPr b="1" lang="en-US" sz="1800">
                <a:solidFill>
                  <a:srgbClr val="000000"/>
                </a:solidFill>
                <a:latin typeface="Helvetica Neue Light"/>
                <a:ea typeface="Helvetica Neue Light"/>
                <a:cs typeface="Helvetica Neue Light"/>
                <a:sym typeface="Helvetica Neue Light"/>
              </a:rPr>
              <a:t>chunking </a:t>
            </a:r>
            <a:r>
              <a:rPr lang="en-US" sz="1800">
                <a:solidFill>
                  <a:srgbClr val="000000"/>
                </a:solidFill>
                <a:latin typeface="Helvetica Neue Light"/>
                <a:ea typeface="Helvetica Neue Light"/>
                <a:cs typeface="Helvetica Neue Light"/>
                <a:sym typeface="Helvetica Neue Light"/>
              </a:rPr>
              <a:t>of actions into sequences</a:t>
            </a:r>
            <a:endParaRPr sz="1800">
              <a:solidFill>
                <a:schemeClr val="dk1"/>
              </a:solidFill>
              <a:latin typeface="Calibri"/>
              <a:ea typeface="Calibri"/>
              <a:cs typeface="Calibri"/>
              <a:sym typeface="Calibri"/>
            </a:endParaRPr>
          </a:p>
        </p:txBody>
      </p:sp>
      <p:sp>
        <p:nvSpPr>
          <p:cNvPr id="286" name="Google Shape;286;p16"/>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what is the computational role of motor cortex?</a:t>
            </a:r>
            <a:endParaRPr sz="3500">
              <a:solidFill>
                <a:schemeClr val="dk1"/>
              </a:solidFill>
              <a:latin typeface="Calibri"/>
              <a:ea typeface="Calibri"/>
              <a:cs typeface="Calibri"/>
              <a:sym typeface="Calibri"/>
            </a:endParaRPr>
          </a:p>
        </p:txBody>
      </p:sp>
      <p:sp>
        <p:nvSpPr>
          <p:cNvPr id="287" name="Google Shape;287;p16"/>
          <p:cNvSpPr/>
          <p:nvPr/>
        </p:nvSpPr>
        <p:spPr>
          <a:xfrm>
            <a:off x="163018" y="1858032"/>
            <a:ext cx="5932982" cy="3453966"/>
          </a:xfrm>
          <a:prstGeom prst="rect">
            <a:avLst/>
          </a:prstGeom>
          <a:solidFill>
            <a:schemeClr val="lt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cxnSp>
        <p:nvCxnSpPr>
          <p:cNvPr id="293" name="Google Shape;293;p17"/>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294" name="Google Shape;294;p17"/>
          <p:cNvSpPr/>
          <p:nvPr/>
        </p:nvSpPr>
        <p:spPr>
          <a:xfrm>
            <a:off x="554182" y="1089977"/>
            <a:ext cx="10958264" cy="50475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Question:</a:t>
            </a:r>
            <a:r>
              <a:rPr b="1" lang="en-US" sz="2300">
                <a:solidFill>
                  <a:srgbClr val="000000"/>
                </a:solidFill>
                <a:latin typeface="Helvetica Neue Light"/>
                <a:ea typeface="Helvetica Neue Light"/>
                <a:cs typeface="Helvetica Neue Light"/>
                <a:sym typeface="Helvetica Neue Light"/>
              </a:rPr>
              <a:t> </a:t>
            </a:r>
            <a:r>
              <a:rPr lang="en-US" sz="2300">
                <a:solidFill>
                  <a:srgbClr val="000000"/>
                </a:solidFill>
                <a:latin typeface="Helvetica Neue Light"/>
                <a:ea typeface="Helvetica Neue Light"/>
                <a:cs typeface="Helvetica Neue Light"/>
                <a:sym typeface="Helvetica Neue Light"/>
              </a:rPr>
              <a:t>How do naïve lesioned and intact animals learn a sequence of actions? How do they decide how to shape their actions with respect to reward?</a:t>
            </a:r>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Hypothesis:</a:t>
            </a:r>
            <a:r>
              <a:rPr b="1" lang="en-US" sz="2300">
                <a:solidFill>
                  <a:srgbClr val="000000"/>
                </a:solidFill>
                <a:latin typeface="Helvetica Neue Light"/>
                <a:ea typeface="Helvetica Neue Light"/>
                <a:cs typeface="Helvetica Neue Light"/>
                <a:sym typeface="Helvetica Neue Light"/>
              </a:rPr>
              <a:t> </a:t>
            </a:r>
            <a:r>
              <a:rPr lang="en-US" sz="2300">
                <a:solidFill>
                  <a:srgbClr val="000000"/>
                </a:solidFill>
                <a:latin typeface="Helvetica Neue Light"/>
                <a:ea typeface="Helvetica Neue Light"/>
                <a:cs typeface="Helvetica Neue Light"/>
                <a:sym typeface="Helvetica Neue Light"/>
              </a:rPr>
              <a:t>Animals learn and refine sequences by refining the kinematics (e.g. position, velocity) of their taps. </a:t>
            </a:r>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Predictions:</a:t>
            </a:r>
            <a:r>
              <a:rPr b="1" lang="en-US" sz="2300">
                <a:solidFill>
                  <a:srgbClr val="000000"/>
                </a:solidFill>
                <a:latin typeface="Helvetica Neue Light"/>
                <a:ea typeface="Helvetica Neue Light"/>
                <a:cs typeface="Helvetica Neue Light"/>
                <a:sym typeface="Helvetica Neue Light"/>
              </a:rPr>
              <a:t> </a:t>
            </a:r>
            <a:r>
              <a:rPr lang="en-US" sz="2300">
                <a:solidFill>
                  <a:srgbClr val="000000"/>
                </a:solidFill>
                <a:latin typeface="Helvetica Neue Light"/>
                <a:ea typeface="Helvetica Neue Light"/>
                <a:cs typeface="Helvetica Neue Light"/>
                <a:sym typeface="Helvetica Neue Light"/>
              </a:rPr>
              <a:t>Certain differences between intact and lesioned animals with respect to how they learn from rewards:</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Lesioned animals can learn from rewards (standard RL), but perhaps have a shorter eligibility trace; they are unable to form longer sequences. </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Intact animals should begin to reinforce the transitions between taps (longer sequences), while lesioned animals cannot.</a:t>
            </a:r>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chemeClr val="dk1"/>
              </a:solidFill>
              <a:latin typeface="Calibri"/>
              <a:ea typeface="Calibri"/>
              <a:cs typeface="Calibri"/>
              <a:sym typeface="Calibri"/>
            </a:endParaRPr>
          </a:p>
        </p:txBody>
      </p:sp>
      <p:sp>
        <p:nvSpPr>
          <p:cNvPr id="295" name="Google Shape;295;p17"/>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is motor cortex responsible for </a:t>
            </a:r>
            <a:r>
              <a:rPr lang="en-US" sz="3600">
                <a:solidFill>
                  <a:srgbClr val="0070C0"/>
                </a:solidFill>
                <a:latin typeface="Helvetica Neue Light"/>
                <a:ea typeface="Helvetica Neue Light"/>
                <a:cs typeface="Helvetica Neue Light"/>
                <a:sym typeface="Helvetica Neue Light"/>
              </a:rPr>
              <a:t>sequence learning</a:t>
            </a:r>
            <a:r>
              <a:rPr lang="en-US" sz="3500">
                <a:solidFill>
                  <a:srgbClr val="000000"/>
                </a:solidFill>
                <a:latin typeface="Helvetica Neue Light"/>
                <a:ea typeface="Helvetica Neue Light"/>
                <a:cs typeface="Helvetica Neue Light"/>
                <a:sym typeface="Helvetica Neue Light"/>
              </a:rPr>
              <a:t>?</a:t>
            </a:r>
            <a:endParaRPr sz="3500">
              <a:solidFill>
                <a:schemeClr val="dk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cxnSp>
        <p:nvCxnSpPr>
          <p:cNvPr id="301" name="Google Shape;301;p18"/>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302" name="Google Shape;302;p18"/>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understanding the tap data</a:t>
            </a:r>
            <a:endParaRPr sz="3500">
              <a:solidFill>
                <a:schemeClr val="dk1"/>
              </a:solidFill>
              <a:latin typeface="Calibri"/>
              <a:ea typeface="Calibri"/>
              <a:cs typeface="Calibri"/>
              <a:sym typeface="Calibri"/>
            </a:endParaRPr>
          </a:p>
        </p:txBody>
      </p:sp>
      <p:pic>
        <p:nvPicPr>
          <p:cNvPr descr="https://lh6.googleusercontent.com/iRs_j1TpPRbJf6qZdj6Zz70dYBTu5uFVEAzOde0RBv8W3lpON1yVG8OmDFMkzmcArs54c_uYwV6DQGRiZDw0svFBF3I42NGSR4mxmePIwxrIXtwUuo7stcQKo_4g67PxZoYWwK3OXhA" id="303" name="Google Shape;303;p18"/>
          <p:cNvPicPr preferRelativeResize="0"/>
          <p:nvPr/>
        </p:nvPicPr>
        <p:blipFill rotWithShape="1">
          <a:blip r:embed="rId3">
            <a:alphaModFix/>
          </a:blip>
          <a:srcRect b="0" l="0" r="0" t="0"/>
          <a:stretch/>
        </p:blipFill>
        <p:spPr>
          <a:xfrm>
            <a:off x="8137675" y="1387518"/>
            <a:ext cx="3500143" cy="4835724"/>
          </a:xfrm>
          <a:prstGeom prst="rect">
            <a:avLst/>
          </a:prstGeom>
          <a:noFill/>
          <a:ln>
            <a:noFill/>
          </a:ln>
        </p:spPr>
      </p:pic>
      <p:sp>
        <p:nvSpPr>
          <p:cNvPr id="304" name="Google Shape;304;p18"/>
          <p:cNvSpPr/>
          <p:nvPr/>
        </p:nvSpPr>
        <p:spPr>
          <a:xfrm>
            <a:off x="838200" y="2539465"/>
            <a:ext cx="2248011" cy="1048542"/>
          </a:xfrm>
          <a:prstGeom prst="rect">
            <a:avLst/>
          </a:prstGeom>
          <a:solidFill>
            <a:schemeClr val="accent4"/>
          </a:solidFill>
          <a:ln cap="flat" cmpd="sng" w="12700">
            <a:solidFill>
              <a:srgbClr val="1551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Position and velocity data from both paws + head</a:t>
            </a:r>
            <a:endParaRPr/>
          </a:p>
        </p:txBody>
      </p:sp>
      <p:sp>
        <p:nvSpPr>
          <p:cNvPr id="305" name="Google Shape;305;p18"/>
          <p:cNvSpPr/>
          <p:nvPr/>
        </p:nvSpPr>
        <p:spPr>
          <a:xfrm>
            <a:off x="838200" y="1128920"/>
            <a:ext cx="2248012" cy="1048542"/>
          </a:xfrm>
          <a:prstGeom prst="rect">
            <a:avLst/>
          </a:prstGeom>
          <a:solidFill>
            <a:schemeClr val="accent4"/>
          </a:solidFill>
          <a:ln cap="flat" cmpd="sng" w="12700">
            <a:solidFill>
              <a:srgbClr val="1551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“tap”:</a:t>
            </a:r>
            <a:endParaRPr/>
          </a:p>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-250ms before to 50ms after lever press</a:t>
            </a:r>
            <a:endParaRPr sz="1800">
              <a:solidFill>
                <a:schemeClr val="lt1"/>
              </a:solidFill>
              <a:latin typeface="Helvetica Neue Light"/>
              <a:ea typeface="Helvetica Neue Light"/>
              <a:cs typeface="Helvetica Neue Light"/>
              <a:sym typeface="Helvetica Neue Light"/>
            </a:endParaRPr>
          </a:p>
        </p:txBody>
      </p:sp>
      <p:sp>
        <p:nvSpPr>
          <p:cNvPr id="306" name="Google Shape;306;p18"/>
          <p:cNvSpPr/>
          <p:nvPr/>
        </p:nvSpPr>
        <p:spPr>
          <a:xfrm>
            <a:off x="844339" y="4023825"/>
            <a:ext cx="2241872" cy="1048542"/>
          </a:xfrm>
          <a:prstGeom prst="rect">
            <a:avLst/>
          </a:prstGeom>
          <a:solidFill>
            <a:schemeClr val="accent4"/>
          </a:solidFill>
          <a:ln cap="flat" cmpd="sng" w="12700">
            <a:solidFill>
              <a:srgbClr val="1551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concatenate into large vector</a:t>
            </a:r>
            <a:endParaRPr sz="1800">
              <a:solidFill>
                <a:schemeClr val="lt1"/>
              </a:solidFill>
              <a:latin typeface="Helvetica Neue Light"/>
              <a:ea typeface="Helvetica Neue Light"/>
              <a:cs typeface="Helvetica Neue Light"/>
              <a:sym typeface="Helvetica Neue Light"/>
            </a:endParaRPr>
          </a:p>
        </p:txBody>
      </p:sp>
      <p:sp>
        <p:nvSpPr>
          <p:cNvPr id="307" name="Google Shape;307;p18"/>
          <p:cNvSpPr/>
          <p:nvPr/>
        </p:nvSpPr>
        <p:spPr>
          <a:xfrm>
            <a:off x="838200" y="5508185"/>
            <a:ext cx="2241872" cy="1048542"/>
          </a:xfrm>
          <a:prstGeom prst="rect">
            <a:avLst/>
          </a:prstGeom>
          <a:solidFill>
            <a:schemeClr val="accent4"/>
          </a:solidFill>
          <a:ln cap="flat" cmpd="sng" w="12700">
            <a:solidFill>
              <a:srgbClr val="1551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lt1"/>
                </a:solidFill>
                <a:latin typeface="Helvetica Neue Light"/>
                <a:ea typeface="Helvetica Neue Light"/>
                <a:cs typeface="Helvetica Neue Light"/>
                <a:sym typeface="Helvetica Neue Light"/>
              </a:rPr>
              <a:t>n x t</a:t>
            </a:r>
            <a:r>
              <a:rPr lang="en-US" sz="1800">
                <a:solidFill>
                  <a:schemeClr val="lt1"/>
                </a:solidFill>
                <a:latin typeface="Helvetica Neue Light"/>
                <a:ea typeface="Helvetica Neue Light"/>
                <a:cs typeface="Helvetica Neue Light"/>
                <a:sym typeface="Helvetica Neue Light"/>
              </a:rPr>
              <a:t> matrix of </a:t>
            </a:r>
            <a:endParaRPr/>
          </a:p>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n taps</a:t>
            </a:r>
            <a:endParaRPr/>
          </a:p>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t timepoints</a:t>
            </a:r>
            <a:endParaRPr sz="1800">
              <a:solidFill>
                <a:schemeClr val="lt1"/>
              </a:solidFill>
              <a:latin typeface="Helvetica Neue Light"/>
              <a:ea typeface="Helvetica Neue Light"/>
              <a:cs typeface="Helvetica Neue Light"/>
              <a:sym typeface="Helvetica Neue Light"/>
            </a:endParaRPr>
          </a:p>
        </p:txBody>
      </p:sp>
      <p:sp>
        <p:nvSpPr>
          <p:cNvPr id="308" name="Google Shape;308;p18"/>
          <p:cNvSpPr/>
          <p:nvPr/>
        </p:nvSpPr>
        <p:spPr>
          <a:xfrm>
            <a:off x="1900142" y="2231731"/>
            <a:ext cx="117988" cy="253465"/>
          </a:xfrm>
          <a:prstGeom prst="downArrow">
            <a:avLst>
              <a:gd fmla="val 50000" name="adj1"/>
              <a:gd fmla="val 50000" name="adj2"/>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09" name="Google Shape;309;p18"/>
          <p:cNvSpPr/>
          <p:nvPr/>
        </p:nvSpPr>
        <p:spPr>
          <a:xfrm>
            <a:off x="1900142" y="3678648"/>
            <a:ext cx="117988" cy="253465"/>
          </a:xfrm>
          <a:prstGeom prst="downArrow">
            <a:avLst>
              <a:gd fmla="val 50000" name="adj1"/>
              <a:gd fmla="val 50000" name="adj2"/>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10" name="Google Shape;310;p18"/>
          <p:cNvSpPr/>
          <p:nvPr/>
        </p:nvSpPr>
        <p:spPr>
          <a:xfrm>
            <a:off x="1900142" y="5163543"/>
            <a:ext cx="117988" cy="253465"/>
          </a:xfrm>
          <a:prstGeom prst="downArrow">
            <a:avLst>
              <a:gd fmla="val 50000" name="adj1"/>
              <a:gd fmla="val 50000" name="adj2"/>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pic>
        <p:nvPicPr>
          <p:cNvPr id="316" name="Google Shape;316;p19"/>
          <p:cNvPicPr preferRelativeResize="0"/>
          <p:nvPr/>
        </p:nvPicPr>
        <p:blipFill rotWithShape="1">
          <a:blip r:embed="rId3">
            <a:alphaModFix/>
          </a:blip>
          <a:srcRect b="0" l="0" r="0" t="0"/>
          <a:stretch/>
        </p:blipFill>
        <p:spPr>
          <a:xfrm>
            <a:off x="9155589" y="4254169"/>
            <a:ext cx="2971494" cy="2400274"/>
          </a:xfrm>
          <a:prstGeom prst="rect">
            <a:avLst/>
          </a:prstGeom>
          <a:noFill/>
          <a:ln>
            <a:noFill/>
          </a:ln>
        </p:spPr>
      </p:pic>
      <p:cxnSp>
        <p:nvCxnSpPr>
          <p:cNvPr id="317" name="Google Shape;317;p19"/>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318" name="Google Shape;318;p19"/>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understanding the tap data</a:t>
            </a:r>
            <a:endParaRPr sz="3500">
              <a:solidFill>
                <a:schemeClr val="dk1"/>
              </a:solidFill>
              <a:latin typeface="Calibri"/>
              <a:ea typeface="Calibri"/>
              <a:cs typeface="Calibri"/>
              <a:sym typeface="Calibri"/>
            </a:endParaRPr>
          </a:p>
        </p:txBody>
      </p:sp>
      <p:sp>
        <p:nvSpPr>
          <p:cNvPr id="319" name="Google Shape;319;p19"/>
          <p:cNvSpPr/>
          <p:nvPr/>
        </p:nvSpPr>
        <p:spPr>
          <a:xfrm>
            <a:off x="838200" y="2539465"/>
            <a:ext cx="2248011" cy="1048542"/>
          </a:xfrm>
          <a:prstGeom prst="rect">
            <a:avLst/>
          </a:prstGeom>
          <a:solidFill>
            <a:schemeClr val="accent4"/>
          </a:solidFill>
          <a:ln cap="flat" cmpd="sng" w="12700">
            <a:solidFill>
              <a:srgbClr val="1551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Position and velocity data from both paws + head</a:t>
            </a:r>
            <a:endParaRPr/>
          </a:p>
        </p:txBody>
      </p:sp>
      <p:sp>
        <p:nvSpPr>
          <p:cNvPr id="320" name="Google Shape;320;p19"/>
          <p:cNvSpPr/>
          <p:nvPr/>
        </p:nvSpPr>
        <p:spPr>
          <a:xfrm>
            <a:off x="838200" y="1128920"/>
            <a:ext cx="2248012" cy="1048542"/>
          </a:xfrm>
          <a:prstGeom prst="rect">
            <a:avLst/>
          </a:prstGeom>
          <a:solidFill>
            <a:schemeClr val="accent4"/>
          </a:solidFill>
          <a:ln cap="flat" cmpd="sng" w="12700">
            <a:solidFill>
              <a:srgbClr val="1551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“tap”:</a:t>
            </a:r>
            <a:endParaRPr/>
          </a:p>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-250ms before to 50ms after lever press</a:t>
            </a:r>
            <a:endParaRPr sz="1800">
              <a:solidFill>
                <a:schemeClr val="lt1"/>
              </a:solidFill>
              <a:latin typeface="Helvetica Neue Light"/>
              <a:ea typeface="Helvetica Neue Light"/>
              <a:cs typeface="Helvetica Neue Light"/>
              <a:sym typeface="Helvetica Neue Light"/>
            </a:endParaRPr>
          </a:p>
        </p:txBody>
      </p:sp>
      <p:sp>
        <p:nvSpPr>
          <p:cNvPr id="321" name="Google Shape;321;p19"/>
          <p:cNvSpPr/>
          <p:nvPr/>
        </p:nvSpPr>
        <p:spPr>
          <a:xfrm>
            <a:off x="844339" y="4023825"/>
            <a:ext cx="2241872" cy="1048542"/>
          </a:xfrm>
          <a:prstGeom prst="rect">
            <a:avLst/>
          </a:prstGeom>
          <a:solidFill>
            <a:schemeClr val="accent4"/>
          </a:solidFill>
          <a:ln cap="flat" cmpd="sng" w="12700">
            <a:solidFill>
              <a:srgbClr val="1551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concatenate into large vector</a:t>
            </a:r>
            <a:endParaRPr sz="1800">
              <a:solidFill>
                <a:schemeClr val="lt1"/>
              </a:solidFill>
              <a:latin typeface="Helvetica Neue Light"/>
              <a:ea typeface="Helvetica Neue Light"/>
              <a:cs typeface="Helvetica Neue Light"/>
              <a:sym typeface="Helvetica Neue Light"/>
            </a:endParaRPr>
          </a:p>
        </p:txBody>
      </p:sp>
      <p:sp>
        <p:nvSpPr>
          <p:cNvPr id="322" name="Google Shape;322;p19"/>
          <p:cNvSpPr/>
          <p:nvPr/>
        </p:nvSpPr>
        <p:spPr>
          <a:xfrm>
            <a:off x="838200" y="5508185"/>
            <a:ext cx="2241872" cy="1048542"/>
          </a:xfrm>
          <a:prstGeom prst="rect">
            <a:avLst/>
          </a:prstGeom>
          <a:solidFill>
            <a:schemeClr val="accent4"/>
          </a:solidFill>
          <a:ln cap="flat" cmpd="sng" w="12700">
            <a:solidFill>
              <a:srgbClr val="15517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i="1" lang="en-US" sz="1800">
                <a:solidFill>
                  <a:schemeClr val="lt1"/>
                </a:solidFill>
                <a:latin typeface="Helvetica Neue Light"/>
                <a:ea typeface="Helvetica Neue Light"/>
                <a:cs typeface="Helvetica Neue Light"/>
                <a:sym typeface="Helvetica Neue Light"/>
              </a:rPr>
              <a:t>n x t</a:t>
            </a:r>
            <a:r>
              <a:rPr lang="en-US" sz="1800">
                <a:solidFill>
                  <a:schemeClr val="lt1"/>
                </a:solidFill>
                <a:latin typeface="Helvetica Neue Light"/>
                <a:ea typeface="Helvetica Neue Light"/>
                <a:cs typeface="Helvetica Neue Light"/>
                <a:sym typeface="Helvetica Neue Light"/>
              </a:rPr>
              <a:t> matrix of </a:t>
            </a:r>
            <a:endParaRPr/>
          </a:p>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n taps</a:t>
            </a:r>
            <a:endParaRPr/>
          </a:p>
          <a:p>
            <a:pPr indent="0" lvl="0" marL="0" marR="0" rtl="0" algn="ctr">
              <a:spcBef>
                <a:spcPts val="0"/>
              </a:spcBef>
              <a:spcAft>
                <a:spcPts val="0"/>
              </a:spcAft>
              <a:buNone/>
            </a:pPr>
            <a:r>
              <a:rPr lang="en-US" sz="1800">
                <a:solidFill>
                  <a:schemeClr val="lt1"/>
                </a:solidFill>
                <a:latin typeface="Helvetica Neue Light"/>
                <a:ea typeface="Helvetica Neue Light"/>
                <a:cs typeface="Helvetica Neue Light"/>
                <a:sym typeface="Helvetica Neue Light"/>
              </a:rPr>
              <a:t>t timepoints</a:t>
            </a:r>
            <a:endParaRPr sz="1800">
              <a:solidFill>
                <a:schemeClr val="lt1"/>
              </a:solidFill>
              <a:latin typeface="Helvetica Neue Light"/>
              <a:ea typeface="Helvetica Neue Light"/>
              <a:cs typeface="Helvetica Neue Light"/>
              <a:sym typeface="Helvetica Neue Light"/>
            </a:endParaRPr>
          </a:p>
        </p:txBody>
      </p:sp>
      <p:sp>
        <p:nvSpPr>
          <p:cNvPr id="323" name="Google Shape;323;p19"/>
          <p:cNvSpPr/>
          <p:nvPr/>
        </p:nvSpPr>
        <p:spPr>
          <a:xfrm>
            <a:off x="4442839" y="1658107"/>
            <a:ext cx="2241872" cy="1048542"/>
          </a:xfrm>
          <a:prstGeom prst="rect">
            <a:avLst/>
          </a:prstGeom>
          <a:solidFill>
            <a:schemeClr val="accent2"/>
          </a:solidFill>
          <a:ln cap="flat" cmpd="sng" w="12700">
            <a:solidFill>
              <a:srgbClr val="658C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Helvetica Neue Light"/>
                <a:ea typeface="Helvetica Neue Light"/>
                <a:cs typeface="Helvetica Neue Light"/>
                <a:sym typeface="Helvetica Neue Light"/>
              </a:rPr>
              <a:t>PCA</a:t>
            </a:r>
            <a:endParaRPr sz="2000">
              <a:solidFill>
                <a:schemeClr val="lt1"/>
              </a:solidFill>
              <a:latin typeface="Helvetica Neue Light"/>
              <a:ea typeface="Helvetica Neue Light"/>
              <a:cs typeface="Helvetica Neue Light"/>
              <a:sym typeface="Helvetica Neue Light"/>
            </a:endParaRPr>
          </a:p>
        </p:txBody>
      </p:sp>
      <p:sp>
        <p:nvSpPr>
          <p:cNvPr id="324" name="Google Shape;324;p19"/>
          <p:cNvSpPr/>
          <p:nvPr/>
        </p:nvSpPr>
        <p:spPr>
          <a:xfrm>
            <a:off x="4442839" y="3205627"/>
            <a:ext cx="2241872" cy="1048542"/>
          </a:xfrm>
          <a:prstGeom prst="rect">
            <a:avLst/>
          </a:prstGeom>
          <a:solidFill>
            <a:schemeClr val="accent2"/>
          </a:solidFill>
          <a:ln cap="flat" cmpd="sng" w="12700">
            <a:solidFill>
              <a:srgbClr val="658C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Helvetica Neue Light"/>
                <a:ea typeface="Helvetica Neue Light"/>
                <a:cs typeface="Helvetica Neue Light"/>
                <a:sym typeface="Helvetica Neue Light"/>
              </a:rPr>
              <a:t>take the first k PCs that explain 99% of variance</a:t>
            </a:r>
            <a:endParaRPr sz="2000">
              <a:solidFill>
                <a:schemeClr val="lt1"/>
              </a:solidFill>
              <a:latin typeface="Helvetica Neue Light"/>
              <a:ea typeface="Helvetica Neue Light"/>
              <a:cs typeface="Helvetica Neue Light"/>
              <a:sym typeface="Helvetica Neue Light"/>
            </a:endParaRPr>
          </a:p>
        </p:txBody>
      </p:sp>
      <p:sp>
        <p:nvSpPr>
          <p:cNvPr id="325" name="Google Shape;325;p19"/>
          <p:cNvSpPr/>
          <p:nvPr/>
        </p:nvSpPr>
        <p:spPr>
          <a:xfrm>
            <a:off x="4442839" y="4753147"/>
            <a:ext cx="2241872" cy="1048542"/>
          </a:xfrm>
          <a:prstGeom prst="rect">
            <a:avLst/>
          </a:prstGeom>
          <a:solidFill>
            <a:schemeClr val="accent2"/>
          </a:solidFill>
          <a:ln cap="flat" cmpd="sng" w="12700">
            <a:solidFill>
              <a:srgbClr val="658C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Helvetica Neue Light"/>
                <a:ea typeface="Helvetica Neue Light"/>
                <a:cs typeface="Helvetica Neue Light"/>
                <a:sym typeface="Helvetica Neue Light"/>
              </a:rPr>
              <a:t>tSNE</a:t>
            </a:r>
            <a:endParaRPr sz="2000">
              <a:solidFill>
                <a:schemeClr val="lt1"/>
              </a:solidFill>
              <a:latin typeface="Helvetica Neue Light"/>
              <a:ea typeface="Helvetica Neue Light"/>
              <a:cs typeface="Helvetica Neue Light"/>
              <a:sym typeface="Helvetica Neue Light"/>
            </a:endParaRPr>
          </a:p>
        </p:txBody>
      </p:sp>
      <p:sp>
        <p:nvSpPr>
          <p:cNvPr id="326" name="Google Shape;326;p19"/>
          <p:cNvSpPr/>
          <p:nvPr/>
        </p:nvSpPr>
        <p:spPr>
          <a:xfrm>
            <a:off x="1900142" y="2231731"/>
            <a:ext cx="117988" cy="253465"/>
          </a:xfrm>
          <a:prstGeom prst="downArrow">
            <a:avLst>
              <a:gd fmla="val 50000" name="adj1"/>
              <a:gd fmla="val 50000" name="adj2"/>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7" name="Google Shape;327;p19"/>
          <p:cNvSpPr/>
          <p:nvPr/>
        </p:nvSpPr>
        <p:spPr>
          <a:xfrm>
            <a:off x="1900142" y="3678648"/>
            <a:ext cx="117988" cy="253465"/>
          </a:xfrm>
          <a:prstGeom prst="downArrow">
            <a:avLst>
              <a:gd fmla="val 50000" name="adj1"/>
              <a:gd fmla="val 50000" name="adj2"/>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8" name="Google Shape;328;p19"/>
          <p:cNvSpPr/>
          <p:nvPr/>
        </p:nvSpPr>
        <p:spPr>
          <a:xfrm>
            <a:off x="1900142" y="5163543"/>
            <a:ext cx="117988" cy="253465"/>
          </a:xfrm>
          <a:prstGeom prst="downArrow">
            <a:avLst>
              <a:gd fmla="val 50000" name="adj1"/>
              <a:gd fmla="val 50000" name="adj2"/>
            </a:avLst>
          </a:prstGeom>
          <a:solidFill>
            <a:schemeClr val="lt1"/>
          </a:solidFill>
          <a:ln cap="flat" cmpd="sng" w="12700">
            <a:solidFill>
              <a:schemeClr val="accent4"/>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29" name="Google Shape;329;p19"/>
          <p:cNvSpPr/>
          <p:nvPr/>
        </p:nvSpPr>
        <p:spPr>
          <a:xfrm>
            <a:off x="5545526" y="2835666"/>
            <a:ext cx="117988" cy="253465"/>
          </a:xfrm>
          <a:prstGeom prst="downArrow">
            <a:avLst>
              <a:gd fmla="val 50000" name="adj1"/>
              <a:gd fmla="val 50000" name="adj2"/>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0" name="Google Shape;330;p19"/>
          <p:cNvSpPr/>
          <p:nvPr/>
        </p:nvSpPr>
        <p:spPr>
          <a:xfrm>
            <a:off x="5545526" y="4370665"/>
            <a:ext cx="117988" cy="253465"/>
          </a:xfrm>
          <a:prstGeom prst="downArrow">
            <a:avLst>
              <a:gd fmla="val 50000" name="adj1"/>
              <a:gd fmla="val 50000" name="adj2"/>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331" name="Google Shape;331;p19"/>
          <p:cNvSpPr/>
          <p:nvPr/>
        </p:nvSpPr>
        <p:spPr>
          <a:xfrm>
            <a:off x="4424549" y="1253661"/>
            <a:ext cx="235994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dimensionality reduction</a:t>
            </a:r>
            <a:endParaRPr sz="1800">
              <a:solidFill>
                <a:schemeClr val="dk1"/>
              </a:solidFill>
              <a:latin typeface="Calibri"/>
              <a:ea typeface="Calibri"/>
              <a:cs typeface="Calibri"/>
              <a:sym typeface="Calibri"/>
            </a:endParaRPr>
          </a:p>
        </p:txBody>
      </p:sp>
      <p:pic>
        <p:nvPicPr>
          <p:cNvPr id="332" name="Google Shape;332;p19"/>
          <p:cNvPicPr preferRelativeResize="0"/>
          <p:nvPr/>
        </p:nvPicPr>
        <p:blipFill rotWithShape="1">
          <a:blip r:embed="rId4">
            <a:alphaModFix/>
          </a:blip>
          <a:srcRect b="0" l="0" r="0" t="0"/>
          <a:stretch/>
        </p:blipFill>
        <p:spPr>
          <a:xfrm>
            <a:off x="6891982" y="2552197"/>
            <a:ext cx="2520886" cy="2355401"/>
          </a:xfrm>
          <a:prstGeom prst="rect">
            <a:avLst/>
          </a:prstGeom>
          <a:noFill/>
          <a:ln>
            <a:noFill/>
          </a:ln>
        </p:spPr>
      </p:pic>
      <p:pic>
        <p:nvPicPr>
          <p:cNvPr id="333" name="Google Shape;333;p19"/>
          <p:cNvPicPr preferRelativeResize="0"/>
          <p:nvPr/>
        </p:nvPicPr>
        <p:blipFill rotWithShape="1">
          <a:blip r:embed="rId5">
            <a:alphaModFix/>
          </a:blip>
          <a:srcRect b="0" l="0" r="0" t="0"/>
          <a:stretch/>
        </p:blipFill>
        <p:spPr>
          <a:xfrm>
            <a:off x="9109420" y="1192463"/>
            <a:ext cx="2846295" cy="270775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2"/>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refined motor skills are learned through trial-and-error</a:t>
            </a:r>
            <a:endParaRPr sz="3500"/>
          </a:p>
        </p:txBody>
      </p:sp>
      <p:sp>
        <p:nvSpPr>
          <p:cNvPr id="98" name="Google Shape;98;p2"/>
          <p:cNvSpPr txBox="1"/>
          <p:nvPr>
            <p:ph idx="1" type="body"/>
          </p:nvPr>
        </p:nvSpPr>
        <p:spPr>
          <a:xfrm>
            <a:off x="-5980044" y="4345590"/>
            <a:ext cx="10515600" cy="5024819"/>
          </a:xfrm>
          <a:prstGeom prst="rect">
            <a:avLst/>
          </a:prstGeom>
          <a:noFill/>
          <a:ln>
            <a:noFill/>
          </a:ln>
        </p:spPr>
        <p:txBody>
          <a:bodyPr anchorCtr="0" anchor="t" bIns="45700" lIns="91425" spcFirstLastPara="1" rIns="91425" wrap="square" tIns="45700">
            <a:normAutofit/>
          </a:bodyPr>
          <a:lstStyle/>
          <a:p>
            <a:pPr indent="-457200" lvl="0" marL="457200" rtl="0" algn="l">
              <a:lnSpc>
                <a:spcPct val="100000"/>
              </a:lnSpc>
              <a:spcBef>
                <a:spcPts val="0"/>
              </a:spcBef>
              <a:spcAft>
                <a:spcPts val="0"/>
              </a:spcAft>
              <a:buClr>
                <a:schemeClr val="dk1"/>
              </a:buClr>
              <a:buSzPts val="2500"/>
              <a:buFont typeface="Calibri"/>
              <a:buAutoNum type="arabicPeriod"/>
            </a:pPr>
            <a:r>
              <a:rPr lang="en-US" sz="2500">
                <a:latin typeface="Helvetica Neue Light"/>
                <a:ea typeface="Helvetica Neue Light"/>
                <a:cs typeface="Helvetica Neue Light"/>
                <a:sym typeface="Helvetica Neue Light"/>
              </a:rPr>
              <a:t>dfsdf</a:t>
            </a:r>
            <a:endParaRPr sz="2100">
              <a:latin typeface="Helvetica Neue Light"/>
              <a:ea typeface="Helvetica Neue Light"/>
              <a:cs typeface="Helvetica Neue Light"/>
              <a:sym typeface="Helvetica Neue Light"/>
            </a:endParaRPr>
          </a:p>
        </p:txBody>
      </p:sp>
      <p:cxnSp>
        <p:nvCxnSpPr>
          <p:cNvPr id="99" name="Google Shape;99;p2"/>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100" name="Google Shape;100;p2"/>
          <p:cNvPicPr preferRelativeResize="0"/>
          <p:nvPr/>
        </p:nvPicPr>
        <p:blipFill rotWithShape="1">
          <a:blip r:embed="rId3">
            <a:alphaModFix/>
          </a:blip>
          <a:srcRect b="0" l="0" r="0" t="0"/>
          <a:stretch/>
        </p:blipFill>
        <p:spPr>
          <a:xfrm>
            <a:off x="3261231" y="4303531"/>
            <a:ext cx="7747000" cy="2019300"/>
          </a:xfrm>
          <a:prstGeom prst="rect">
            <a:avLst/>
          </a:prstGeom>
          <a:noFill/>
          <a:ln>
            <a:noFill/>
          </a:ln>
        </p:spPr>
      </p:pic>
      <p:sp>
        <p:nvSpPr>
          <p:cNvPr id="101" name="Google Shape;101;p2"/>
          <p:cNvSpPr/>
          <p:nvPr/>
        </p:nvSpPr>
        <p:spPr>
          <a:xfrm>
            <a:off x="838200" y="1248396"/>
            <a:ext cx="1031922"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300" u="none" cap="none" strike="noStrike">
                <a:solidFill>
                  <a:srgbClr val="000000"/>
                </a:solidFill>
                <a:latin typeface="Helvetica Neue Light"/>
                <a:ea typeface="Helvetica Neue Light"/>
                <a:cs typeface="Helvetica Neue Light"/>
                <a:sym typeface="Helvetica Neue Light"/>
              </a:rPr>
              <a:t>sports</a:t>
            </a:r>
            <a:endParaRPr sz="2300">
              <a:solidFill>
                <a:schemeClr val="dk1"/>
              </a:solidFill>
              <a:latin typeface="Calibri"/>
              <a:ea typeface="Calibri"/>
              <a:cs typeface="Calibri"/>
              <a:sym typeface="Calibri"/>
            </a:endParaRPr>
          </a:p>
        </p:txBody>
      </p:sp>
      <p:sp>
        <p:nvSpPr>
          <p:cNvPr id="102" name="Google Shape;102;p2"/>
          <p:cNvSpPr/>
          <p:nvPr/>
        </p:nvSpPr>
        <p:spPr>
          <a:xfrm>
            <a:off x="11121857" y="5801771"/>
            <a:ext cx="1031922" cy="44627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300">
                <a:solidFill>
                  <a:srgbClr val="000000"/>
                </a:solidFill>
                <a:latin typeface="Helvetica Neue Light"/>
                <a:ea typeface="Helvetica Neue Light"/>
                <a:cs typeface="Helvetica Neue Light"/>
                <a:sym typeface="Helvetica Neue Light"/>
              </a:rPr>
              <a:t>rats</a:t>
            </a:r>
            <a:endParaRPr sz="2300">
              <a:solidFill>
                <a:schemeClr val="dk1"/>
              </a:solidFill>
              <a:latin typeface="Calibri"/>
              <a:ea typeface="Calibri"/>
              <a:cs typeface="Calibri"/>
              <a:sym typeface="Calibri"/>
            </a:endParaRPr>
          </a:p>
        </p:txBody>
      </p:sp>
      <p:pic>
        <p:nvPicPr>
          <p:cNvPr descr="elated image" id="103" name="Google Shape;103;p2"/>
          <p:cNvPicPr preferRelativeResize="0"/>
          <p:nvPr/>
        </p:nvPicPr>
        <p:blipFill rotWithShape="1">
          <a:blip r:embed="rId4">
            <a:alphaModFix/>
          </a:blip>
          <a:srcRect b="0" l="0" r="0" t="0"/>
          <a:stretch/>
        </p:blipFill>
        <p:spPr>
          <a:xfrm>
            <a:off x="1975053" y="1167983"/>
            <a:ext cx="3325911" cy="1972998"/>
          </a:xfrm>
          <a:prstGeom prst="rect">
            <a:avLst/>
          </a:prstGeom>
          <a:noFill/>
          <a:ln>
            <a:noFill/>
          </a:ln>
        </p:spPr>
      </p:pic>
      <p:sp>
        <p:nvSpPr>
          <p:cNvPr id="104" name="Google Shape;104;p2"/>
          <p:cNvSpPr/>
          <p:nvPr/>
        </p:nvSpPr>
        <p:spPr>
          <a:xfrm>
            <a:off x="4120302" y="3394564"/>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Helvetica Neue Light"/>
                <a:ea typeface="Helvetica Neue Light"/>
                <a:cs typeface="Helvetica Neue Light"/>
                <a:sym typeface="Helvetica Neue Light"/>
              </a:rPr>
              <a:t>reinforcement learning</a:t>
            </a:r>
            <a:endParaRPr sz="2500">
              <a:solidFill>
                <a:srgbClr val="FF0000"/>
              </a:solidFill>
              <a:latin typeface="Helvetica Neue Light"/>
              <a:ea typeface="Helvetica Neue Light"/>
              <a:cs typeface="Helvetica Neue Light"/>
              <a:sym typeface="Helvetica Neue Light"/>
            </a:endParaRPr>
          </a:p>
        </p:txBody>
      </p:sp>
      <p:pic>
        <p:nvPicPr>
          <p:cNvPr id="105" name="Google Shape;105;p2"/>
          <p:cNvPicPr preferRelativeResize="0"/>
          <p:nvPr/>
        </p:nvPicPr>
        <p:blipFill rotWithShape="1">
          <a:blip r:embed="rId5">
            <a:alphaModFix/>
          </a:blip>
          <a:srcRect b="0" l="0" r="0" t="0"/>
          <a:stretch/>
        </p:blipFill>
        <p:spPr>
          <a:xfrm>
            <a:off x="5601220" y="1167983"/>
            <a:ext cx="2677271" cy="1972998"/>
          </a:xfrm>
          <a:prstGeom prst="rect">
            <a:avLst/>
          </a:prstGeom>
          <a:noFill/>
          <a:ln>
            <a:noFill/>
          </a:ln>
        </p:spPr>
      </p:pic>
      <p:sp>
        <p:nvSpPr>
          <p:cNvPr id="106" name="Google Shape;106;p2"/>
          <p:cNvSpPr/>
          <p:nvPr/>
        </p:nvSpPr>
        <p:spPr>
          <a:xfrm>
            <a:off x="10271917" y="6488668"/>
            <a:ext cx="1923925"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Kawai et.al. 2015</a:t>
            </a:r>
            <a:endParaRPr i="1" sz="1800">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20"/>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visualizing the diversity of taps</a:t>
            </a:r>
            <a:endParaRPr sz="3500"/>
          </a:p>
        </p:txBody>
      </p:sp>
      <p:cxnSp>
        <p:nvCxnSpPr>
          <p:cNvPr id="340" name="Google Shape;340;p20"/>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6.googleusercontent.com/XAk1d4mlBvj2os1ffc8jqhlkrTRndVhEXFltRPtY3v8IQGmYR3HiDUJ8ZhkUsNh3n7z58WQqpab72MXCYpa0u-YqHMCKEpSfmAdp9wQqe7DTKvyVE4bcd5JWQJ0PQmnutDcGZ8pzdQw" id="341" name="Google Shape;341;p20"/>
          <p:cNvPicPr preferRelativeResize="0"/>
          <p:nvPr/>
        </p:nvPicPr>
        <p:blipFill rotWithShape="1">
          <a:blip r:embed="rId3">
            <a:alphaModFix/>
          </a:blip>
          <a:srcRect b="0" l="0" r="0" t="0"/>
          <a:stretch/>
        </p:blipFill>
        <p:spPr>
          <a:xfrm>
            <a:off x="554182" y="1814815"/>
            <a:ext cx="5334000" cy="4000500"/>
          </a:xfrm>
          <a:prstGeom prst="rect">
            <a:avLst/>
          </a:prstGeom>
          <a:noFill/>
          <a:ln>
            <a:noFill/>
          </a:ln>
        </p:spPr>
      </p:pic>
      <p:pic>
        <p:nvPicPr>
          <p:cNvPr descr="https://lh6.googleusercontent.com/M3baZTVU24QUVW7NI8IMv8Qi5Ki3fHnle0ZmJiPj3D4xBqRadlzLHwGzyci3_5wEtJ1oCYtuUmQ3fGFc8aikJ1vkxgEMy3W4TRgZaF5QAcEuS9G7LP6RY3EZrxNWOG7Pbn9QrDLvO14" id="342" name="Google Shape;342;p20"/>
          <p:cNvPicPr preferRelativeResize="0"/>
          <p:nvPr/>
        </p:nvPicPr>
        <p:blipFill rotWithShape="1">
          <a:blip r:embed="rId4">
            <a:alphaModFix/>
          </a:blip>
          <a:srcRect b="0" l="0" r="0" t="0"/>
          <a:stretch/>
        </p:blipFill>
        <p:spPr>
          <a:xfrm>
            <a:off x="6019800" y="1814815"/>
            <a:ext cx="5334000" cy="4000500"/>
          </a:xfrm>
          <a:prstGeom prst="rect">
            <a:avLst/>
          </a:prstGeom>
          <a:noFill/>
          <a:ln>
            <a:noFill/>
          </a:ln>
        </p:spPr>
      </p:pic>
      <p:sp>
        <p:nvSpPr>
          <p:cNvPr id="343" name="Google Shape;343;p20"/>
          <p:cNvSpPr/>
          <p:nvPr/>
        </p:nvSpPr>
        <p:spPr>
          <a:xfrm>
            <a:off x="838200" y="1454626"/>
            <a:ext cx="48990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colored by tap 1/tap 2 and rewarded/not rewarded</a:t>
            </a:r>
            <a:endParaRPr sz="1800">
              <a:solidFill>
                <a:schemeClr val="dk1"/>
              </a:solidFill>
              <a:latin typeface="Calibri"/>
              <a:ea typeface="Calibri"/>
              <a:cs typeface="Calibri"/>
              <a:sym typeface="Calibri"/>
            </a:endParaRPr>
          </a:p>
        </p:txBody>
      </p:sp>
      <p:sp>
        <p:nvSpPr>
          <p:cNvPr id="344" name="Google Shape;344;p20"/>
          <p:cNvSpPr/>
          <p:nvPr/>
        </p:nvSpPr>
        <p:spPr>
          <a:xfrm>
            <a:off x="7727242" y="1436340"/>
            <a:ext cx="19191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colored by session</a:t>
            </a:r>
            <a:endParaRPr sz="1800">
              <a:solidFill>
                <a:schemeClr val="dk1"/>
              </a:solidFill>
              <a:latin typeface="Calibri"/>
              <a:ea typeface="Calibri"/>
              <a:cs typeface="Calibri"/>
              <a:sym typeface="Calibri"/>
            </a:endParaRPr>
          </a:p>
        </p:txBody>
      </p:sp>
      <p:sp>
        <p:nvSpPr>
          <p:cNvPr id="345" name="Google Shape;345;p20"/>
          <p:cNvSpPr/>
          <p:nvPr/>
        </p:nvSpPr>
        <p:spPr>
          <a:xfrm>
            <a:off x="838200" y="5990838"/>
            <a:ext cx="130997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intact animal</a:t>
            </a:r>
            <a:endParaRPr sz="1800">
              <a:solidFill>
                <a:schemeClr val="dk1"/>
              </a:solidFill>
              <a:latin typeface="Calibri"/>
              <a:ea typeface="Calibri"/>
              <a:cs typeface="Calibri"/>
              <a:sym typeface="Calibri"/>
            </a:endParaRPr>
          </a:p>
        </p:txBody>
      </p:sp>
      <p:sp>
        <p:nvSpPr>
          <p:cNvPr id="346" name="Google Shape;346;p20"/>
          <p:cNvSpPr/>
          <p:nvPr/>
        </p:nvSpPr>
        <p:spPr>
          <a:xfrm>
            <a:off x="10931905" y="6488668"/>
            <a:ext cx="126393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Gerald Pho</a:t>
            </a:r>
            <a:endParaRPr i="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21"/>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visualizing the diversity of taps</a:t>
            </a:r>
            <a:endParaRPr sz="3500"/>
          </a:p>
        </p:txBody>
      </p:sp>
      <p:cxnSp>
        <p:nvCxnSpPr>
          <p:cNvPr id="353" name="Google Shape;353;p21"/>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4.googleusercontent.com/0E-y1dnzwFCku95ckQyGHsaL4JxElXJx_Gqgc7_JE-3CiGeUZ2Ed-0LjbTEAGjeyRpD5kwrX1n6ySw2ephjHCljibU4ITkDkhRQVtH8KN26X2NbmNYT0GQiSHfBisrHsP_7AAhooFC8" id="354" name="Google Shape;354;p21"/>
          <p:cNvPicPr preferRelativeResize="0"/>
          <p:nvPr/>
        </p:nvPicPr>
        <p:blipFill rotWithShape="1">
          <a:blip r:embed="rId3">
            <a:alphaModFix/>
          </a:blip>
          <a:srcRect b="0" l="0" r="19778" t="0"/>
          <a:stretch/>
        </p:blipFill>
        <p:spPr>
          <a:xfrm>
            <a:off x="3956491" y="1585355"/>
            <a:ext cx="4279017" cy="4000500"/>
          </a:xfrm>
          <a:prstGeom prst="rect">
            <a:avLst/>
          </a:prstGeom>
          <a:noFill/>
          <a:ln>
            <a:noFill/>
          </a:ln>
        </p:spPr>
      </p:pic>
      <p:pic>
        <p:nvPicPr>
          <p:cNvPr descr="https://lh6.googleusercontent.com/iRs_j1TpPRbJf6qZdj6Zz70dYBTu5uFVEAzOde0RBv8W3lpON1yVG8OmDFMkzmcArs54c_uYwV6DQGRiZDw0svFBF3I42NGSR4mxmePIwxrIXtwUuo7stcQKo_4g67PxZoYWwK3OXhA" id="355" name="Google Shape;355;p21"/>
          <p:cNvPicPr preferRelativeResize="0"/>
          <p:nvPr/>
        </p:nvPicPr>
        <p:blipFill rotWithShape="1">
          <a:blip r:embed="rId4">
            <a:alphaModFix/>
          </a:blip>
          <a:srcRect b="0" l="0" r="0" t="0"/>
          <a:stretch/>
        </p:blipFill>
        <p:spPr>
          <a:xfrm>
            <a:off x="554182" y="1585355"/>
            <a:ext cx="2984853" cy="4123810"/>
          </a:xfrm>
          <a:prstGeom prst="rect">
            <a:avLst/>
          </a:prstGeom>
          <a:noFill/>
          <a:ln>
            <a:noFill/>
          </a:ln>
        </p:spPr>
      </p:pic>
      <p:cxnSp>
        <p:nvCxnSpPr>
          <p:cNvPr id="356" name="Google Shape;356;p21"/>
          <p:cNvCxnSpPr>
            <a:endCxn id="355" idx="3"/>
          </p:cNvCxnSpPr>
          <p:nvPr/>
        </p:nvCxnSpPr>
        <p:spPr>
          <a:xfrm rot="10800000">
            <a:off x="3539035" y="3647260"/>
            <a:ext cx="2251800" cy="699000"/>
          </a:xfrm>
          <a:prstGeom prst="straightConnector1">
            <a:avLst/>
          </a:prstGeom>
          <a:noFill/>
          <a:ln cap="flat" cmpd="sng" w="9525">
            <a:solidFill>
              <a:schemeClr val="dk1"/>
            </a:solidFill>
            <a:prstDash val="solid"/>
            <a:miter lim="800000"/>
            <a:headEnd len="sm" w="sm" type="none"/>
            <a:tailEnd len="med" w="med" type="triangle"/>
          </a:ln>
        </p:spPr>
      </p:cxnSp>
      <p:pic>
        <p:nvPicPr>
          <p:cNvPr descr="https://lh4.googleusercontent.com/4Z9mJ6Z09eaBn9q3oMkl0RLH85gN86iBJgyhbSXA6rRqJL4DvfXWCF3F3A-CzhONTsU8_D3o2-lOiSu9dv6K75yzUVsyaY3S_JJ5RsmA7Rf4GRLkL8aI18yhtFIxezEyCMVr3msSVDM" id="357" name="Google Shape;357;p21"/>
          <p:cNvPicPr preferRelativeResize="0"/>
          <p:nvPr/>
        </p:nvPicPr>
        <p:blipFill rotWithShape="1">
          <a:blip r:embed="rId5">
            <a:alphaModFix/>
          </a:blip>
          <a:srcRect b="0" l="0" r="0" t="0"/>
          <a:stretch/>
        </p:blipFill>
        <p:spPr>
          <a:xfrm>
            <a:off x="8652964" y="1664844"/>
            <a:ext cx="2984853" cy="4123810"/>
          </a:xfrm>
          <a:prstGeom prst="rect">
            <a:avLst/>
          </a:prstGeom>
          <a:noFill/>
          <a:ln>
            <a:noFill/>
          </a:ln>
        </p:spPr>
      </p:pic>
      <p:cxnSp>
        <p:nvCxnSpPr>
          <p:cNvPr id="358" name="Google Shape;358;p21"/>
          <p:cNvCxnSpPr>
            <a:endCxn id="357" idx="1"/>
          </p:cNvCxnSpPr>
          <p:nvPr/>
        </p:nvCxnSpPr>
        <p:spPr>
          <a:xfrm flipH="1" rot="10800000">
            <a:off x="7584064" y="3726749"/>
            <a:ext cx="1068900" cy="65400"/>
          </a:xfrm>
          <a:prstGeom prst="straightConnector1">
            <a:avLst/>
          </a:prstGeom>
          <a:noFill/>
          <a:ln cap="flat" cmpd="sng" w="9525">
            <a:solidFill>
              <a:schemeClr val="dk1"/>
            </a:solidFill>
            <a:prstDash val="solid"/>
            <a:miter lim="800000"/>
            <a:headEnd len="sm" w="sm" type="none"/>
            <a:tailEnd len="med" w="med" type="triangle"/>
          </a:ln>
        </p:spPr>
      </p:cxnSp>
      <p:sp>
        <p:nvSpPr>
          <p:cNvPr id="359" name="Google Shape;359;p21"/>
          <p:cNvSpPr/>
          <p:nvPr/>
        </p:nvSpPr>
        <p:spPr>
          <a:xfrm>
            <a:off x="10931905" y="6488668"/>
            <a:ext cx="126393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Gerald Pho</a:t>
            </a:r>
            <a:endParaRPr i="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4" name="Shape 364"/>
        <p:cNvGrpSpPr/>
        <p:nvPr/>
      </p:nvGrpSpPr>
      <p:grpSpPr>
        <a:xfrm>
          <a:off x="0" y="0"/>
          <a:ext cx="0" cy="0"/>
          <a:chOff x="0" y="0"/>
          <a:chExt cx="0" cy="0"/>
        </a:xfrm>
      </p:grpSpPr>
      <p:sp>
        <p:nvSpPr>
          <p:cNvPr id="365" name="Google Shape;365;p22"/>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visualizing the diversity of taps</a:t>
            </a:r>
            <a:endParaRPr sz="3500"/>
          </a:p>
        </p:txBody>
      </p:sp>
      <p:cxnSp>
        <p:nvCxnSpPr>
          <p:cNvPr id="366" name="Google Shape;366;p22"/>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4.googleusercontent.com/0E-y1dnzwFCku95ckQyGHsaL4JxElXJx_Gqgc7_JE-3CiGeUZ2Ed-0LjbTEAGjeyRpD5kwrX1n6ySw2ephjHCljibU4ITkDkhRQVtH8KN26X2NbmNYT0GQiSHfBisrHsP_7AAhooFC8" id="367" name="Google Shape;367;p22"/>
          <p:cNvPicPr preferRelativeResize="0"/>
          <p:nvPr/>
        </p:nvPicPr>
        <p:blipFill rotWithShape="1">
          <a:blip r:embed="rId3">
            <a:alphaModFix/>
          </a:blip>
          <a:srcRect b="0" l="0" r="19778" t="0"/>
          <a:stretch/>
        </p:blipFill>
        <p:spPr>
          <a:xfrm>
            <a:off x="3956491" y="1585355"/>
            <a:ext cx="4279017" cy="4000500"/>
          </a:xfrm>
          <a:prstGeom prst="rect">
            <a:avLst/>
          </a:prstGeom>
          <a:noFill/>
          <a:ln>
            <a:noFill/>
          </a:ln>
        </p:spPr>
      </p:pic>
      <p:cxnSp>
        <p:nvCxnSpPr>
          <p:cNvPr id="368" name="Google Shape;368;p22"/>
          <p:cNvCxnSpPr>
            <a:endCxn id="369" idx="3"/>
          </p:cNvCxnSpPr>
          <p:nvPr/>
        </p:nvCxnSpPr>
        <p:spPr>
          <a:xfrm rot="10800000">
            <a:off x="3539035" y="3647260"/>
            <a:ext cx="1907100" cy="198600"/>
          </a:xfrm>
          <a:prstGeom prst="straightConnector1">
            <a:avLst/>
          </a:prstGeom>
          <a:noFill/>
          <a:ln cap="flat" cmpd="sng" w="9525">
            <a:solidFill>
              <a:schemeClr val="dk1"/>
            </a:solidFill>
            <a:prstDash val="solid"/>
            <a:miter lim="800000"/>
            <a:headEnd len="sm" w="sm" type="none"/>
            <a:tailEnd len="med" w="med" type="triangle"/>
          </a:ln>
        </p:spPr>
      </p:cxnSp>
      <p:cxnSp>
        <p:nvCxnSpPr>
          <p:cNvPr id="370" name="Google Shape;370;p22"/>
          <p:cNvCxnSpPr/>
          <p:nvPr/>
        </p:nvCxnSpPr>
        <p:spPr>
          <a:xfrm>
            <a:off x="5863515" y="2891118"/>
            <a:ext cx="2789449" cy="835631"/>
          </a:xfrm>
          <a:prstGeom prst="straightConnector1">
            <a:avLst/>
          </a:prstGeom>
          <a:noFill/>
          <a:ln cap="flat" cmpd="sng" w="9525">
            <a:solidFill>
              <a:schemeClr val="dk1"/>
            </a:solidFill>
            <a:prstDash val="solid"/>
            <a:miter lim="800000"/>
            <a:headEnd len="sm" w="sm" type="none"/>
            <a:tailEnd len="med" w="med" type="triangle"/>
          </a:ln>
        </p:spPr>
      </p:cxnSp>
      <p:pic>
        <p:nvPicPr>
          <p:cNvPr descr="https://lh4.googleusercontent.com/I0Wazt26jO4jI3WEM_etdSih2n4RmNU0le6kIOuc0jtFf78aGXu-EiRTNdd-hCZrHcgYPdWyzL3IBVZiVtuK-DAJoBeJ9yFJaFnrDBovnvn9YoOC5rDYFqBrD9Y9BJvXB9BcWVGaiy0" id="369" name="Google Shape;369;p22"/>
          <p:cNvPicPr preferRelativeResize="0"/>
          <p:nvPr/>
        </p:nvPicPr>
        <p:blipFill rotWithShape="1">
          <a:blip r:embed="rId4">
            <a:alphaModFix/>
          </a:blip>
          <a:srcRect b="0" l="0" r="0" t="0"/>
          <a:stretch/>
        </p:blipFill>
        <p:spPr>
          <a:xfrm>
            <a:off x="554182" y="1585355"/>
            <a:ext cx="2984853" cy="4123810"/>
          </a:xfrm>
          <a:prstGeom prst="rect">
            <a:avLst/>
          </a:prstGeom>
          <a:noFill/>
          <a:ln>
            <a:noFill/>
          </a:ln>
        </p:spPr>
      </p:pic>
      <p:pic>
        <p:nvPicPr>
          <p:cNvPr descr="https://lh3.googleusercontent.com/snnC3yvFgAi-7TUSxzbjisDLbUHLhTxjnlADofqaM_9cuJRQ5QUUEyE0UoYGYTq9VCagH27MJIuPDJbANVO2-sVvilQLo6WgfX5symwFo-4Q772csbQ6AEtypVqfg4fRlfbPkPhFm0s" id="371" name="Google Shape;371;p22"/>
          <p:cNvPicPr preferRelativeResize="0"/>
          <p:nvPr/>
        </p:nvPicPr>
        <p:blipFill rotWithShape="1">
          <a:blip r:embed="rId5">
            <a:alphaModFix/>
          </a:blip>
          <a:srcRect b="0" l="0" r="0" t="0"/>
          <a:stretch/>
        </p:blipFill>
        <p:spPr>
          <a:xfrm>
            <a:off x="8652964" y="1594498"/>
            <a:ext cx="2978235" cy="4114667"/>
          </a:xfrm>
          <a:prstGeom prst="rect">
            <a:avLst/>
          </a:prstGeom>
          <a:noFill/>
          <a:ln>
            <a:noFill/>
          </a:ln>
        </p:spPr>
      </p:pic>
      <p:sp>
        <p:nvSpPr>
          <p:cNvPr id="372" name="Google Shape;372;p22"/>
          <p:cNvSpPr/>
          <p:nvPr/>
        </p:nvSpPr>
        <p:spPr>
          <a:xfrm>
            <a:off x="10931905" y="6488668"/>
            <a:ext cx="126393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Gerald Pho</a:t>
            </a:r>
            <a:endParaRPr i="1"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23"/>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similar taps can occur at very different times</a:t>
            </a:r>
            <a:endParaRPr sz="3500"/>
          </a:p>
        </p:txBody>
      </p:sp>
      <p:cxnSp>
        <p:nvCxnSpPr>
          <p:cNvPr id="379" name="Google Shape;379;p23"/>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3.googleusercontent.com/snnC3yvFgAi-7TUSxzbjisDLbUHLhTxjnlADofqaM_9cuJRQ5QUUEyE0UoYGYTq9VCagH27MJIuPDJbANVO2-sVvilQLo6WgfX5symwFo-4Q772csbQ6AEtypVqfg4fRlfbPkPhFm0s" id="380" name="Google Shape;380;p23"/>
          <p:cNvPicPr preferRelativeResize="0"/>
          <p:nvPr/>
        </p:nvPicPr>
        <p:blipFill rotWithShape="1">
          <a:blip r:embed="rId3">
            <a:alphaModFix/>
          </a:blip>
          <a:srcRect b="0" l="0" r="0" t="0"/>
          <a:stretch/>
        </p:blipFill>
        <p:spPr>
          <a:xfrm>
            <a:off x="4030947" y="1332352"/>
            <a:ext cx="3807137" cy="5259861"/>
          </a:xfrm>
          <a:prstGeom prst="rect">
            <a:avLst/>
          </a:prstGeom>
          <a:noFill/>
          <a:ln>
            <a:noFill/>
          </a:ln>
        </p:spPr>
      </p:pic>
      <p:pic>
        <p:nvPicPr>
          <p:cNvPr descr="https://lh5.googleusercontent.com/TP6pFTl4rV-KScH9PE_hqtQpAvKTsmfCh8LJiUJlYxBtGGfQPfbCDldvNypDBz8_SRoMfysCKgOAOj8ACS5akWOm8OVNB1klxZ1BYZFVudDk-h7kbmzv8--6KyVd4B_1s_ffhH7g2Ss" id="381" name="Google Shape;381;p23"/>
          <p:cNvPicPr preferRelativeResize="0"/>
          <p:nvPr/>
        </p:nvPicPr>
        <p:blipFill rotWithShape="1">
          <a:blip r:embed="rId4">
            <a:alphaModFix/>
          </a:blip>
          <a:srcRect b="0" l="0" r="0" t="0"/>
          <a:stretch/>
        </p:blipFill>
        <p:spPr>
          <a:xfrm>
            <a:off x="8044131" y="1721405"/>
            <a:ext cx="4147869" cy="4481753"/>
          </a:xfrm>
          <a:prstGeom prst="rect">
            <a:avLst/>
          </a:prstGeom>
          <a:noFill/>
          <a:ln>
            <a:noFill/>
          </a:ln>
        </p:spPr>
      </p:pic>
      <p:pic>
        <p:nvPicPr>
          <p:cNvPr descr="https://lh4.googleusercontent.com/I0Wazt26jO4jI3WEM_etdSih2n4RmNU0le6kIOuc0jtFf78aGXu-EiRTNdd-hCZrHcgYPdWyzL3IBVZiVtuK-DAJoBeJ9yFJaFnrDBovnvn9YoOC5rDYFqBrD9Y9BJvXB9BcWVGaiy0" id="382" name="Google Shape;382;p23"/>
          <p:cNvPicPr preferRelativeResize="0"/>
          <p:nvPr/>
        </p:nvPicPr>
        <p:blipFill rotWithShape="1">
          <a:blip r:embed="rId5">
            <a:alphaModFix/>
          </a:blip>
          <a:srcRect b="0" l="0" r="0" t="0"/>
          <a:stretch/>
        </p:blipFill>
        <p:spPr>
          <a:xfrm>
            <a:off x="223810" y="1332352"/>
            <a:ext cx="3807137" cy="5259861"/>
          </a:xfrm>
          <a:prstGeom prst="rect">
            <a:avLst/>
          </a:prstGeom>
          <a:noFill/>
          <a:ln>
            <a:noFill/>
          </a:ln>
        </p:spPr>
      </p:pic>
      <p:sp>
        <p:nvSpPr>
          <p:cNvPr id="383" name="Google Shape;383;p23"/>
          <p:cNvSpPr/>
          <p:nvPr/>
        </p:nvSpPr>
        <p:spPr>
          <a:xfrm>
            <a:off x="10931905" y="6488668"/>
            <a:ext cx="126393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Gerald Pho</a:t>
            </a:r>
            <a:endParaRPr i="1"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24"/>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feature differences in dissimilar taps</a:t>
            </a:r>
            <a:endParaRPr sz="3500"/>
          </a:p>
        </p:txBody>
      </p:sp>
      <p:cxnSp>
        <p:nvCxnSpPr>
          <p:cNvPr id="390" name="Google Shape;390;p24"/>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6.googleusercontent.com/bX7gKmUuJYPcCJPMu1GKkdZeh4sUcDc568l_ZBdkh39oTF0sObn4pMPUFcf0MnRlFPmxKDNUv81xKTA13lstH03IOOkYRmKLHWEz9yqnDeWxNjrttHwMOP1itHqG_zdK5A-Mo_tX7bw" id="391" name="Google Shape;391;p24"/>
          <p:cNvPicPr preferRelativeResize="0"/>
          <p:nvPr/>
        </p:nvPicPr>
        <p:blipFill rotWithShape="1">
          <a:blip r:embed="rId3">
            <a:alphaModFix/>
          </a:blip>
          <a:srcRect b="0" l="0" r="0" t="0"/>
          <a:stretch/>
        </p:blipFill>
        <p:spPr>
          <a:xfrm>
            <a:off x="315071" y="1201825"/>
            <a:ext cx="3807137" cy="5259861"/>
          </a:xfrm>
          <a:prstGeom prst="rect">
            <a:avLst/>
          </a:prstGeom>
          <a:noFill/>
          <a:ln>
            <a:noFill/>
          </a:ln>
        </p:spPr>
      </p:pic>
      <p:pic>
        <p:nvPicPr>
          <p:cNvPr descr="https://lh3.googleusercontent.com/qkSE-xHNaPCthsn51I5uUXND2eR4Ym2lPsAmCkb8gYERlB7Ctrp-nn2RxZy2Ifjy5Abbg_aE9WXaMq7xnUNjOCf3c_ma5DKdN5CVJ8JZO_HcPXrlUkNIHHQSvHfZJJkIFw5YHY2chvg" id="392" name="Google Shape;392;p24"/>
          <p:cNvPicPr preferRelativeResize="0"/>
          <p:nvPr/>
        </p:nvPicPr>
        <p:blipFill rotWithShape="1">
          <a:blip r:embed="rId4">
            <a:alphaModFix/>
          </a:blip>
          <a:srcRect b="0" l="0" r="0" t="0"/>
          <a:stretch/>
        </p:blipFill>
        <p:spPr>
          <a:xfrm>
            <a:off x="7961113" y="1642679"/>
            <a:ext cx="4051983" cy="4378149"/>
          </a:xfrm>
          <a:prstGeom prst="rect">
            <a:avLst/>
          </a:prstGeom>
          <a:noFill/>
          <a:ln>
            <a:noFill/>
          </a:ln>
        </p:spPr>
      </p:pic>
      <p:pic>
        <p:nvPicPr>
          <p:cNvPr descr="https://lh3.googleusercontent.com/yMJH_jPbyF0dQ_-4jltoWUjtCErKvkC3XK24ZmvKNJzy9pXoPm92-QumgnunM2UflOrjcRVkjDWDZgaGezLZXLotlN8CZPNpXNzADPwQsyCwTFRDUrIkNoR0J5oYOwki-N4bF2P8IXs" id="393" name="Google Shape;393;p24"/>
          <p:cNvPicPr preferRelativeResize="0"/>
          <p:nvPr/>
        </p:nvPicPr>
        <p:blipFill rotWithShape="1">
          <a:blip r:embed="rId5">
            <a:alphaModFix/>
          </a:blip>
          <a:srcRect b="0" l="0" r="0" t="0"/>
          <a:stretch/>
        </p:blipFill>
        <p:spPr>
          <a:xfrm>
            <a:off x="3914137" y="1201824"/>
            <a:ext cx="3807137" cy="5259861"/>
          </a:xfrm>
          <a:prstGeom prst="rect">
            <a:avLst/>
          </a:prstGeom>
          <a:noFill/>
          <a:ln>
            <a:noFill/>
          </a:ln>
        </p:spPr>
      </p:pic>
      <p:sp>
        <p:nvSpPr>
          <p:cNvPr id="394" name="Google Shape;394;p24"/>
          <p:cNvSpPr/>
          <p:nvPr/>
        </p:nvSpPr>
        <p:spPr>
          <a:xfrm>
            <a:off x="10931905" y="6488668"/>
            <a:ext cx="126393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Gerald Pho</a:t>
            </a:r>
            <a:endParaRPr i="1" sz="180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cxnSp>
        <p:nvCxnSpPr>
          <p:cNvPr id="400" name="Google Shape;400;p25"/>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401" name="Google Shape;401;p25"/>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over the course of learning?</a:t>
            </a:r>
            <a:endParaRPr sz="3500"/>
          </a:p>
        </p:txBody>
      </p:sp>
      <p:pic>
        <p:nvPicPr>
          <p:cNvPr id="402" name="Google Shape;402;p25"/>
          <p:cNvPicPr preferRelativeResize="0"/>
          <p:nvPr/>
        </p:nvPicPr>
        <p:blipFill rotWithShape="1">
          <a:blip r:embed="rId3">
            <a:alphaModFix/>
          </a:blip>
          <a:srcRect b="0" l="0" r="0" t="0"/>
          <a:stretch/>
        </p:blipFill>
        <p:spPr>
          <a:xfrm>
            <a:off x="554182" y="1089212"/>
            <a:ext cx="4722802" cy="1654840"/>
          </a:xfrm>
          <a:prstGeom prst="rect">
            <a:avLst/>
          </a:prstGeom>
          <a:noFill/>
          <a:ln>
            <a:noFill/>
          </a:ln>
        </p:spPr>
      </p:pic>
      <p:pic>
        <p:nvPicPr>
          <p:cNvPr id="403" name="Google Shape;403;p25"/>
          <p:cNvPicPr preferRelativeResize="0"/>
          <p:nvPr/>
        </p:nvPicPr>
        <p:blipFill rotWithShape="1">
          <a:blip r:embed="rId4">
            <a:alphaModFix/>
          </a:blip>
          <a:srcRect b="0" l="0" r="0" t="0"/>
          <a:stretch/>
        </p:blipFill>
        <p:spPr>
          <a:xfrm>
            <a:off x="271793" y="2918864"/>
            <a:ext cx="6422465" cy="3585720"/>
          </a:xfrm>
          <a:prstGeom prst="rect">
            <a:avLst/>
          </a:prstGeom>
          <a:noFill/>
          <a:ln>
            <a:noFill/>
          </a:ln>
        </p:spPr>
      </p:pic>
      <p:sp>
        <p:nvSpPr>
          <p:cNvPr id="404" name="Google Shape;404;p25"/>
          <p:cNvSpPr/>
          <p:nvPr/>
        </p:nvSpPr>
        <p:spPr>
          <a:xfrm>
            <a:off x="115914" y="2896274"/>
            <a:ext cx="502651" cy="31655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05" name="Google Shape;405;p25"/>
          <p:cNvSpPr/>
          <p:nvPr/>
        </p:nvSpPr>
        <p:spPr>
          <a:xfrm>
            <a:off x="10077955" y="6488668"/>
            <a:ext cx="211788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Dhawale et.al. 2017</a:t>
            </a:r>
            <a:endParaRPr i="1" sz="1800">
              <a:solidFill>
                <a:schemeClr val="dk1"/>
              </a:solidFill>
              <a:latin typeface="Calibri"/>
              <a:ea typeface="Calibri"/>
              <a:cs typeface="Calibri"/>
              <a:sym typeface="Calibri"/>
            </a:endParaRPr>
          </a:p>
        </p:txBody>
      </p:sp>
      <p:sp>
        <p:nvSpPr>
          <p:cNvPr id="406" name="Google Shape;406;p25"/>
          <p:cNvSpPr/>
          <p:nvPr/>
        </p:nvSpPr>
        <p:spPr>
          <a:xfrm>
            <a:off x="6096000" y="1466779"/>
            <a:ext cx="5947954" cy="2554545"/>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800" u="sng">
                <a:solidFill>
                  <a:srgbClr val="000000"/>
                </a:solidFill>
                <a:latin typeface="Helvetica Neue Light"/>
                <a:ea typeface="Helvetica Neue Light"/>
                <a:cs typeface="Helvetica Neue Light"/>
                <a:sym typeface="Helvetica Neue Light"/>
              </a:rPr>
              <a:t>RL specifies that reward should reinforce certain actions</a:t>
            </a:r>
            <a:endParaRPr/>
          </a:p>
          <a:p>
            <a:pPr indent="-285750" lvl="0" marL="285750" marR="0" rtl="0" algn="l">
              <a:spcBef>
                <a:spcPts val="60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our particular challenge: reward landscape always changing</a:t>
            </a:r>
            <a:endParaRPr/>
          </a:p>
          <a:p>
            <a:pPr indent="-285750" lvl="0" marL="285750" marR="0" rtl="0" algn="l">
              <a:spcBef>
                <a:spcPts val="60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what is the timescale of change? fast vs. slow change?</a:t>
            </a:r>
            <a:endParaRPr/>
          </a:p>
          <a:p>
            <a:pPr indent="-285750" lvl="0" marL="285750" marR="0" rtl="0" algn="l">
              <a:spcBef>
                <a:spcPts val="60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does ordinal position matter? </a:t>
            </a:r>
            <a:endParaRPr/>
          </a:p>
          <a:p>
            <a:pPr indent="-285750" lvl="0" marL="285750" marR="0" rtl="0" algn="l">
              <a:spcBef>
                <a:spcPts val="60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is tap 1 or tap 2 reinforced first?</a:t>
            </a:r>
            <a:endParaRPr/>
          </a:p>
          <a:p>
            <a:pPr indent="-285750" lvl="0" marL="285750" marR="0" rtl="0" algn="l">
              <a:spcBef>
                <a:spcPts val="60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at what point does the animal begin reinforcing transitions to formulate longer sequences?</a:t>
            </a:r>
            <a:endParaRPr sz="1800">
              <a:solidFill>
                <a:schemeClr val="dk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26"/>
          <p:cNvPicPr preferRelativeResize="0"/>
          <p:nvPr/>
        </p:nvPicPr>
        <p:blipFill rotWithShape="1">
          <a:blip r:embed="rId3">
            <a:alphaModFix/>
          </a:blip>
          <a:srcRect b="0" l="0" r="0" t="0"/>
          <a:stretch/>
        </p:blipFill>
        <p:spPr>
          <a:xfrm>
            <a:off x="9005073" y="2480478"/>
            <a:ext cx="3186927" cy="2652592"/>
          </a:xfrm>
          <a:prstGeom prst="rect">
            <a:avLst/>
          </a:prstGeom>
          <a:noFill/>
          <a:ln>
            <a:noFill/>
          </a:ln>
        </p:spPr>
      </p:pic>
      <p:pic>
        <p:nvPicPr>
          <p:cNvPr id="413" name="Google Shape;413;p26"/>
          <p:cNvPicPr preferRelativeResize="0"/>
          <p:nvPr/>
        </p:nvPicPr>
        <p:blipFill rotWithShape="1">
          <a:blip r:embed="rId4">
            <a:alphaModFix/>
          </a:blip>
          <a:srcRect b="0" l="0" r="0" t="0"/>
          <a:stretch/>
        </p:blipFill>
        <p:spPr>
          <a:xfrm>
            <a:off x="5813200" y="4053858"/>
            <a:ext cx="3072427" cy="2671675"/>
          </a:xfrm>
          <a:prstGeom prst="rect">
            <a:avLst/>
          </a:prstGeom>
          <a:noFill/>
          <a:ln>
            <a:noFill/>
          </a:ln>
        </p:spPr>
      </p:pic>
      <p:pic>
        <p:nvPicPr>
          <p:cNvPr id="414" name="Google Shape;414;p26"/>
          <p:cNvPicPr preferRelativeResize="0"/>
          <p:nvPr/>
        </p:nvPicPr>
        <p:blipFill rotWithShape="1">
          <a:blip r:embed="rId5">
            <a:alphaModFix/>
          </a:blip>
          <a:srcRect b="0" l="0" r="0" t="0"/>
          <a:stretch/>
        </p:blipFill>
        <p:spPr>
          <a:xfrm>
            <a:off x="2866365" y="4084981"/>
            <a:ext cx="3167844" cy="2662134"/>
          </a:xfrm>
          <a:prstGeom prst="rect">
            <a:avLst/>
          </a:prstGeom>
          <a:noFill/>
          <a:ln>
            <a:noFill/>
          </a:ln>
        </p:spPr>
      </p:pic>
      <p:pic>
        <p:nvPicPr>
          <p:cNvPr id="415" name="Google Shape;415;p26"/>
          <p:cNvPicPr preferRelativeResize="0"/>
          <p:nvPr/>
        </p:nvPicPr>
        <p:blipFill rotWithShape="1">
          <a:blip r:embed="rId6">
            <a:alphaModFix/>
          </a:blip>
          <a:srcRect b="0" l="0" r="0" t="0"/>
          <a:stretch/>
        </p:blipFill>
        <p:spPr>
          <a:xfrm>
            <a:off x="5788550" y="1116014"/>
            <a:ext cx="3320511" cy="2690760"/>
          </a:xfrm>
          <a:prstGeom prst="rect">
            <a:avLst/>
          </a:prstGeom>
          <a:noFill/>
          <a:ln>
            <a:noFill/>
          </a:ln>
        </p:spPr>
      </p:pic>
      <p:cxnSp>
        <p:nvCxnSpPr>
          <p:cNvPr id="416" name="Google Shape;416;p26"/>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417" name="Google Shape;417;p26"/>
          <p:cNvPicPr preferRelativeResize="0"/>
          <p:nvPr/>
        </p:nvPicPr>
        <p:blipFill rotWithShape="1">
          <a:blip r:embed="rId7">
            <a:alphaModFix/>
          </a:blip>
          <a:srcRect b="0" l="0" r="0" t="0"/>
          <a:stretch/>
        </p:blipFill>
        <p:spPr>
          <a:xfrm>
            <a:off x="2716123" y="1138749"/>
            <a:ext cx="3339595" cy="2690760"/>
          </a:xfrm>
          <a:prstGeom prst="rect">
            <a:avLst/>
          </a:prstGeom>
          <a:noFill/>
          <a:ln>
            <a:noFill/>
          </a:ln>
        </p:spPr>
      </p:pic>
      <p:pic>
        <p:nvPicPr>
          <p:cNvPr id="418" name="Google Shape;418;p26"/>
          <p:cNvPicPr preferRelativeResize="0"/>
          <p:nvPr/>
        </p:nvPicPr>
        <p:blipFill rotWithShape="1">
          <a:blip r:embed="rId8">
            <a:alphaModFix/>
          </a:blip>
          <a:srcRect b="0" l="0" r="0" t="0"/>
          <a:stretch/>
        </p:blipFill>
        <p:spPr>
          <a:xfrm>
            <a:off x="25861" y="1173594"/>
            <a:ext cx="3072427" cy="2643050"/>
          </a:xfrm>
          <a:prstGeom prst="rect">
            <a:avLst/>
          </a:prstGeom>
          <a:noFill/>
          <a:ln>
            <a:noFill/>
          </a:ln>
        </p:spPr>
      </p:pic>
      <p:pic>
        <p:nvPicPr>
          <p:cNvPr id="419" name="Google Shape;419;p26"/>
          <p:cNvPicPr preferRelativeResize="0"/>
          <p:nvPr/>
        </p:nvPicPr>
        <p:blipFill rotWithShape="1">
          <a:blip r:embed="rId9">
            <a:alphaModFix/>
          </a:blip>
          <a:srcRect b="0" l="0" r="0" t="0"/>
          <a:stretch/>
        </p:blipFill>
        <p:spPr>
          <a:xfrm>
            <a:off x="32947" y="4053858"/>
            <a:ext cx="3110594" cy="2719385"/>
          </a:xfrm>
          <a:prstGeom prst="rect">
            <a:avLst/>
          </a:prstGeom>
          <a:noFill/>
          <a:ln>
            <a:noFill/>
          </a:ln>
        </p:spPr>
      </p:pic>
      <p:sp>
        <p:nvSpPr>
          <p:cNvPr id="420" name="Google Shape;420;p26"/>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over the course of learning?</a:t>
            </a:r>
            <a:endParaRPr sz="3500"/>
          </a:p>
        </p:txBody>
      </p:sp>
      <p:sp>
        <p:nvSpPr>
          <p:cNvPr id="421" name="Google Shape;421;p26"/>
          <p:cNvSpPr/>
          <p:nvPr/>
        </p:nvSpPr>
        <p:spPr>
          <a:xfrm>
            <a:off x="9565805" y="1673987"/>
            <a:ext cx="2233518"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000000"/>
                </a:solidFill>
                <a:latin typeface="Helvetica Neue Light"/>
                <a:ea typeface="Helvetica Neue Light"/>
                <a:cs typeface="Helvetica Neue Light"/>
                <a:sym typeface="Helvetica Neue Light"/>
              </a:rPr>
              <a:t>GP1840 (intact)</a:t>
            </a:r>
            <a:endParaRPr b="1" sz="20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pic>
        <p:nvPicPr>
          <p:cNvPr id="427" name="Google Shape;427;p27"/>
          <p:cNvPicPr preferRelativeResize="0"/>
          <p:nvPr/>
        </p:nvPicPr>
        <p:blipFill rotWithShape="1">
          <a:blip r:embed="rId3">
            <a:alphaModFix/>
          </a:blip>
          <a:srcRect b="0" l="0" r="0" t="0"/>
          <a:stretch/>
        </p:blipFill>
        <p:spPr>
          <a:xfrm>
            <a:off x="8859920" y="3982691"/>
            <a:ext cx="3095804" cy="2564809"/>
          </a:xfrm>
          <a:prstGeom prst="rect">
            <a:avLst/>
          </a:prstGeom>
          <a:noFill/>
          <a:ln>
            <a:noFill/>
          </a:ln>
        </p:spPr>
      </p:pic>
      <p:pic>
        <p:nvPicPr>
          <p:cNvPr id="428" name="Google Shape;428;p27"/>
          <p:cNvPicPr preferRelativeResize="0"/>
          <p:nvPr/>
        </p:nvPicPr>
        <p:blipFill rotWithShape="1">
          <a:blip r:embed="rId4">
            <a:alphaModFix/>
          </a:blip>
          <a:srcRect b="0" l="0" r="0" t="0"/>
          <a:stretch/>
        </p:blipFill>
        <p:spPr>
          <a:xfrm>
            <a:off x="6061279" y="4009852"/>
            <a:ext cx="3013270" cy="2564693"/>
          </a:xfrm>
          <a:prstGeom prst="rect">
            <a:avLst/>
          </a:prstGeom>
          <a:noFill/>
          <a:ln>
            <a:noFill/>
          </a:ln>
        </p:spPr>
      </p:pic>
      <p:pic>
        <p:nvPicPr>
          <p:cNvPr id="429" name="Google Shape;429;p27"/>
          <p:cNvPicPr preferRelativeResize="0"/>
          <p:nvPr/>
        </p:nvPicPr>
        <p:blipFill rotWithShape="1">
          <a:blip r:embed="rId5">
            <a:alphaModFix/>
          </a:blip>
          <a:srcRect b="0" l="0" r="0" t="0"/>
          <a:stretch/>
        </p:blipFill>
        <p:spPr>
          <a:xfrm>
            <a:off x="2964685" y="4019871"/>
            <a:ext cx="3208304" cy="2554941"/>
          </a:xfrm>
          <a:prstGeom prst="rect">
            <a:avLst/>
          </a:prstGeom>
          <a:noFill/>
          <a:ln>
            <a:noFill/>
          </a:ln>
        </p:spPr>
      </p:pic>
      <p:cxnSp>
        <p:nvCxnSpPr>
          <p:cNvPr id="430" name="Google Shape;430;p27"/>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431" name="Google Shape;431;p27"/>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over the course of learning?</a:t>
            </a:r>
            <a:endParaRPr sz="3500"/>
          </a:p>
        </p:txBody>
      </p:sp>
      <p:pic>
        <p:nvPicPr>
          <p:cNvPr id="432" name="Google Shape;432;p27"/>
          <p:cNvPicPr preferRelativeResize="0"/>
          <p:nvPr/>
        </p:nvPicPr>
        <p:blipFill rotWithShape="1">
          <a:blip r:embed="rId6">
            <a:alphaModFix/>
          </a:blip>
          <a:srcRect b="0" l="0" r="0" t="0"/>
          <a:stretch/>
        </p:blipFill>
        <p:spPr>
          <a:xfrm>
            <a:off x="5860458" y="1226960"/>
            <a:ext cx="3286317" cy="2593948"/>
          </a:xfrm>
          <a:prstGeom prst="rect">
            <a:avLst/>
          </a:prstGeom>
          <a:noFill/>
          <a:ln>
            <a:noFill/>
          </a:ln>
        </p:spPr>
      </p:pic>
      <p:pic>
        <p:nvPicPr>
          <p:cNvPr id="433" name="Google Shape;433;p27"/>
          <p:cNvPicPr preferRelativeResize="0"/>
          <p:nvPr/>
        </p:nvPicPr>
        <p:blipFill rotWithShape="1">
          <a:blip r:embed="rId7">
            <a:alphaModFix/>
          </a:blip>
          <a:srcRect b="0" l="0" r="0" t="0"/>
          <a:stretch/>
        </p:blipFill>
        <p:spPr>
          <a:xfrm>
            <a:off x="3208299" y="1224098"/>
            <a:ext cx="2945008" cy="2535437"/>
          </a:xfrm>
          <a:prstGeom prst="rect">
            <a:avLst/>
          </a:prstGeom>
          <a:noFill/>
          <a:ln>
            <a:noFill/>
          </a:ln>
        </p:spPr>
      </p:pic>
      <p:pic>
        <p:nvPicPr>
          <p:cNvPr id="434" name="Google Shape;434;p27"/>
          <p:cNvPicPr preferRelativeResize="0"/>
          <p:nvPr/>
        </p:nvPicPr>
        <p:blipFill rotWithShape="1">
          <a:blip r:embed="rId8">
            <a:alphaModFix/>
          </a:blip>
          <a:srcRect b="0" l="0" r="0" t="0"/>
          <a:stretch/>
        </p:blipFill>
        <p:spPr>
          <a:xfrm>
            <a:off x="177565" y="1133782"/>
            <a:ext cx="3110787" cy="2613451"/>
          </a:xfrm>
          <a:prstGeom prst="rect">
            <a:avLst/>
          </a:prstGeom>
          <a:noFill/>
          <a:ln>
            <a:noFill/>
          </a:ln>
        </p:spPr>
      </p:pic>
      <p:pic>
        <p:nvPicPr>
          <p:cNvPr id="435" name="Google Shape;435;p27"/>
          <p:cNvPicPr preferRelativeResize="0"/>
          <p:nvPr/>
        </p:nvPicPr>
        <p:blipFill rotWithShape="1">
          <a:blip r:embed="rId9">
            <a:alphaModFix/>
          </a:blip>
          <a:srcRect b="0" l="0" r="0" t="0"/>
          <a:stretch/>
        </p:blipFill>
        <p:spPr>
          <a:xfrm>
            <a:off x="277754" y="4049927"/>
            <a:ext cx="3013270" cy="2525686"/>
          </a:xfrm>
          <a:prstGeom prst="rect">
            <a:avLst/>
          </a:prstGeom>
          <a:noFill/>
          <a:ln>
            <a:noFill/>
          </a:ln>
        </p:spPr>
      </p:pic>
      <p:pic>
        <p:nvPicPr>
          <p:cNvPr id="436" name="Google Shape;436;p27"/>
          <p:cNvPicPr preferRelativeResize="0"/>
          <p:nvPr/>
        </p:nvPicPr>
        <p:blipFill rotWithShape="1">
          <a:blip r:embed="rId10">
            <a:alphaModFix/>
          </a:blip>
          <a:srcRect b="0" l="0" r="0" t="0"/>
          <a:stretch/>
        </p:blipFill>
        <p:spPr>
          <a:xfrm>
            <a:off x="9324570" y="1603416"/>
            <a:ext cx="2819505" cy="1527659"/>
          </a:xfrm>
          <a:prstGeom prst="rect">
            <a:avLst/>
          </a:prstGeom>
          <a:noFill/>
          <a:ln>
            <a:noFill/>
          </a:ln>
        </p:spPr>
      </p:pic>
      <p:sp>
        <p:nvSpPr>
          <p:cNvPr id="437" name="Google Shape;437;p27"/>
          <p:cNvSpPr/>
          <p:nvPr/>
        </p:nvSpPr>
        <p:spPr>
          <a:xfrm>
            <a:off x="9418128" y="1335917"/>
            <a:ext cx="2233518"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000">
                <a:solidFill>
                  <a:srgbClr val="000000"/>
                </a:solidFill>
                <a:latin typeface="Helvetica Neue Light"/>
                <a:ea typeface="Helvetica Neue Light"/>
                <a:cs typeface="Helvetica Neue Light"/>
                <a:sym typeface="Helvetica Neue Light"/>
              </a:rPr>
              <a:t>GP1830 (lesion)</a:t>
            </a:r>
            <a:endParaRPr b="1" sz="2000">
              <a:solidFill>
                <a:schemeClr val="dk1"/>
              </a:solidFill>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cxnSp>
        <p:nvCxnSpPr>
          <p:cNvPr id="443" name="Google Shape;443;p28"/>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444" name="Google Shape;444;p28"/>
          <p:cNvPicPr preferRelativeResize="0"/>
          <p:nvPr/>
        </p:nvPicPr>
        <p:blipFill rotWithShape="1">
          <a:blip r:embed="rId3">
            <a:alphaModFix/>
          </a:blip>
          <a:srcRect b="0" l="0" r="0" t="0"/>
          <a:stretch/>
        </p:blipFill>
        <p:spPr>
          <a:xfrm>
            <a:off x="7463566" y="1718639"/>
            <a:ext cx="4526280" cy="3967480"/>
          </a:xfrm>
          <a:prstGeom prst="rect">
            <a:avLst/>
          </a:prstGeom>
          <a:noFill/>
          <a:ln>
            <a:noFill/>
          </a:ln>
        </p:spPr>
      </p:pic>
      <p:sp>
        <p:nvSpPr>
          <p:cNvPr id="445" name="Google Shape;445;p28"/>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defining tap “modes”</a:t>
            </a:r>
            <a:endParaRPr sz="3500"/>
          </a:p>
        </p:txBody>
      </p:sp>
      <p:sp>
        <p:nvSpPr>
          <p:cNvPr id="446" name="Google Shape;446;p28"/>
          <p:cNvSpPr/>
          <p:nvPr/>
        </p:nvSpPr>
        <p:spPr>
          <a:xfrm>
            <a:off x="550008" y="2154859"/>
            <a:ext cx="2241872" cy="1048542"/>
          </a:xfrm>
          <a:prstGeom prst="rect">
            <a:avLst/>
          </a:prstGeom>
          <a:solidFill>
            <a:schemeClr val="accent2"/>
          </a:solidFill>
          <a:ln cap="flat" cmpd="sng" w="12700">
            <a:solidFill>
              <a:srgbClr val="658C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Helvetica Neue Light"/>
                <a:ea typeface="Helvetica Neue Light"/>
                <a:cs typeface="Helvetica Neue Light"/>
                <a:sym typeface="Helvetica Neue Light"/>
              </a:rPr>
              <a:t>tSNE</a:t>
            </a:r>
            <a:endParaRPr sz="2000">
              <a:solidFill>
                <a:schemeClr val="lt1"/>
              </a:solidFill>
              <a:latin typeface="Helvetica Neue Light"/>
              <a:ea typeface="Helvetica Neue Light"/>
              <a:cs typeface="Helvetica Neue Light"/>
              <a:sym typeface="Helvetica Neue Light"/>
            </a:endParaRPr>
          </a:p>
        </p:txBody>
      </p:sp>
      <p:sp>
        <p:nvSpPr>
          <p:cNvPr id="447" name="Google Shape;447;p28"/>
          <p:cNvSpPr/>
          <p:nvPr/>
        </p:nvSpPr>
        <p:spPr>
          <a:xfrm>
            <a:off x="550008" y="3702379"/>
            <a:ext cx="2241872" cy="1048542"/>
          </a:xfrm>
          <a:prstGeom prst="rect">
            <a:avLst/>
          </a:prstGeom>
          <a:solidFill>
            <a:schemeClr val="accent2"/>
          </a:solidFill>
          <a:ln cap="flat" cmpd="sng" w="12700">
            <a:solidFill>
              <a:srgbClr val="658C3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chemeClr val="lt1"/>
                </a:solidFill>
                <a:latin typeface="Helvetica Neue Light"/>
                <a:ea typeface="Helvetica Neue Light"/>
                <a:cs typeface="Helvetica Neue Light"/>
                <a:sym typeface="Helvetica Neue Light"/>
              </a:rPr>
              <a:t>watershed to find “modes”</a:t>
            </a:r>
            <a:endParaRPr sz="2000">
              <a:solidFill>
                <a:schemeClr val="lt1"/>
              </a:solidFill>
              <a:latin typeface="Helvetica Neue Light"/>
              <a:ea typeface="Helvetica Neue Light"/>
              <a:cs typeface="Helvetica Neue Light"/>
              <a:sym typeface="Helvetica Neue Light"/>
            </a:endParaRPr>
          </a:p>
        </p:txBody>
      </p:sp>
      <p:sp>
        <p:nvSpPr>
          <p:cNvPr id="448" name="Google Shape;448;p28"/>
          <p:cNvSpPr/>
          <p:nvPr/>
        </p:nvSpPr>
        <p:spPr>
          <a:xfrm>
            <a:off x="1652695" y="3332418"/>
            <a:ext cx="117988" cy="253465"/>
          </a:xfrm>
          <a:prstGeom prst="downArrow">
            <a:avLst>
              <a:gd fmla="val 50000" name="adj1"/>
              <a:gd fmla="val 50000" name="adj2"/>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pic>
        <p:nvPicPr>
          <p:cNvPr id="449" name="Google Shape;449;p28"/>
          <p:cNvPicPr preferRelativeResize="0"/>
          <p:nvPr/>
        </p:nvPicPr>
        <p:blipFill rotWithShape="1">
          <a:blip r:embed="rId4">
            <a:alphaModFix/>
          </a:blip>
          <a:srcRect b="0" l="0" r="0" t="0"/>
          <a:stretch/>
        </p:blipFill>
        <p:spPr>
          <a:xfrm>
            <a:off x="3317740" y="1909375"/>
            <a:ext cx="3619966" cy="3586007"/>
          </a:xfrm>
          <a:prstGeom prst="rect">
            <a:avLst/>
          </a:prstGeom>
          <a:noFill/>
          <a:ln>
            <a:noFill/>
          </a:ln>
        </p:spPr>
      </p:pic>
      <p:sp>
        <p:nvSpPr>
          <p:cNvPr id="450" name="Google Shape;450;p28"/>
          <p:cNvSpPr/>
          <p:nvPr/>
        </p:nvSpPr>
        <p:spPr>
          <a:xfrm>
            <a:off x="7002486" y="3459150"/>
            <a:ext cx="461080" cy="204941"/>
          </a:xfrm>
          <a:prstGeom prst="rightArrow">
            <a:avLst>
              <a:gd fmla="val 50000" name="adj1"/>
              <a:gd fmla="val 50000" name="adj2"/>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29"/>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cxnSp>
        <p:nvCxnSpPr>
          <p:cNvPr id="457" name="Google Shape;457;p29"/>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5.googleusercontent.com/SEVUtuXEMifqlgwtv8pwlDmVexKXMlS9P3K--n319E-iizG1JOg3TeCqTxMCRi-38EFXMzR0oQ6TfnIemQiai18vylHKJYQiKV8eRyvfaCnV1cTC2OX02wxQ05bHSc3CHCxETldtWyo" id="458" name="Google Shape;458;p29"/>
          <p:cNvPicPr preferRelativeResize="0"/>
          <p:nvPr/>
        </p:nvPicPr>
        <p:blipFill rotWithShape="1">
          <a:blip r:embed="rId3">
            <a:alphaModFix/>
          </a:blip>
          <a:srcRect b="0" l="0" r="0" t="0"/>
          <a:stretch/>
        </p:blipFill>
        <p:spPr>
          <a:xfrm>
            <a:off x="262714" y="1129814"/>
            <a:ext cx="5313077" cy="3255794"/>
          </a:xfrm>
          <a:prstGeom prst="rect">
            <a:avLst/>
          </a:prstGeom>
          <a:noFill/>
          <a:ln>
            <a:noFill/>
          </a:ln>
        </p:spPr>
      </p:pic>
      <p:sp>
        <p:nvSpPr>
          <p:cNvPr id="459" name="Google Shape;459;p29"/>
          <p:cNvSpPr/>
          <p:nvPr/>
        </p:nvSpPr>
        <p:spPr>
          <a:xfrm>
            <a:off x="138106" y="5837916"/>
            <a:ext cx="108667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IPI</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6AA84F"/>
                </a:solidFill>
                <a:latin typeface="Arial"/>
                <a:ea typeface="Arial"/>
                <a:cs typeface="Arial"/>
                <a:sym typeface="Arial"/>
              </a:rPr>
              <a:t>ITI</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0000FF"/>
                </a:solidFill>
                <a:latin typeface="Arial"/>
                <a:ea typeface="Arial"/>
                <a:cs typeface="Arial"/>
                <a:sym typeface="Arial"/>
              </a:rPr>
              <a:t>Extra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460" name="Google Shape;460;p29"/>
          <p:cNvSpPr/>
          <p:nvPr/>
        </p:nvSpPr>
        <p:spPr>
          <a:xfrm>
            <a:off x="2214729" y="976743"/>
            <a:ext cx="1813317" cy="36373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Helvetica Neue Light"/>
                <a:ea typeface="Helvetica Neue Light"/>
                <a:cs typeface="Helvetica Neue Light"/>
                <a:sym typeface="Helvetica Neue Light"/>
              </a:rPr>
              <a:t>GP1840 (intact)</a:t>
            </a:r>
            <a:endParaRPr sz="2000">
              <a:solidFill>
                <a:schemeClr val="dk1"/>
              </a:solidFill>
              <a:latin typeface="Calibri"/>
              <a:ea typeface="Calibri"/>
              <a:cs typeface="Calibri"/>
              <a:sym typeface="Calibri"/>
            </a:endParaRPr>
          </a:p>
        </p:txBody>
      </p:sp>
      <p:sp>
        <p:nvSpPr>
          <p:cNvPr id="461" name="Google Shape;461;p29"/>
          <p:cNvSpPr/>
          <p:nvPr/>
        </p:nvSpPr>
        <p:spPr>
          <a:xfrm>
            <a:off x="920739" y="1335687"/>
            <a:ext cx="1737339" cy="2664851"/>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62" name="Google Shape;462;p29"/>
          <p:cNvSpPr/>
          <p:nvPr/>
        </p:nvSpPr>
        <p:spPr>
          <a:xfrm>
            <a:off x="920739" y="4263683"/>
            <a:ext cx="904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Helvetica Neue Light"/>
                <a:ea typeface="Helvetica Neue Light"/>
                <a:cs typeface="Helvetica Neue Light"/>
                <a:sym typeface="Helvetica Neue Light"/>
              </a:rPr>
              <a:t>~17.8k</a:t>
            </a:r>
            <a:endParaRPr b="1" sz="1800">
              <a:solidFill>
                <a:schemeClr val="dk1"/>
              </a:solidFill>
              <a:latin typeface="Calibri"/>
              <a:ea typeface="Calibri"/>
              <a:cs typeface="Calibri"/>
              <a:sym typeface="Calibri"/>
            </a:endParaRPr>
          </a:p>
        </p:txBody>
      </p:sp>
      <p:pic>
        <p:nvPicPr>
          <p:cNvPr id="463" name="Google Shape;463;p29"/>
          <p:cNvPicPr preferRelativeResize="0"/>
          <p:nvPr/>
        </p:nvPicPr>
        <p:blipFill rotWithShape="1">
          <a:blip r:embed="rId4">
            <a:alphaModFix/>
          </a:blip>
          <a:srcRect b="0" l="0" r="0" t="0"/>
          <a:stretch/>
        </p:blipFill>
        <p:spPr>
          <a:xfrm>
            <a:off x="5322036" y="1158611"/>
            <a:ext cx="6654800" cy="52451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3"/>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motor cortex is required for learning but not execution</a:t>
            </a:r>
            <a:endParaRPr sz="3500"/>
          </a:p>
        </p:txBody>
      </p:sp>
      <p:cxnSp>
        <p:nvCxnSpPr>
          <p:cNvPr id="113" name="Google Shape;113;p3"/>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3.googleusercontent.com/ujHLrvSklEyfi_vvQUSKmm4d3OpSKGsTXOINiWaDzaVM8HGh1CBs6ETosX8YVCY38TN6-P4M9ejP09i80mLqmKO3dmf8A0UATNZkEjJjC9-YAItgAONK0XxSJGoTZ-jtMK6VYpAcJSs" id="114" name="Google Shape;114;p3"/>
          <p:cNvPicPr preferRelativeResize="0"/>
          <p:nvPr/>
        </p:nvPicPr>
        <p:blipFill rotWithShape="1">
          <a:blip r:embed="rId3">
            <a:alphaModFix/>
          </a:blip>
          <a:srcRect b="0" l="0" r="0" t="0"/>
          <a:stretch/>
        </p:blipFill>
        <p:spPr>
          <a:xfrm>
            <a:off x="1757869" y="4054632"/>
            <a:ext cx="8676262" cy="2525071"/>
          </a:xfrm>
          <a:prstGeom prst="rect">
            <a:avLst/>
          </a:prstGeom>
          <a:noFill/>
          <a:ln>
            <a:noFill/>
          </a:ln>
        </p:spPr>
      </p:pic>
      <p:pic>
        <p:nvPicPr>
          <p:cNvPr descr="https://lh6.googleusercontent.com/CGErO4qEeDealnHkP0MuGEJ1XUG5vK63Ri-wbIUhEKE2F-LFD1i3Ejo8bFmTUyPlR3s53p4jnA7qB_feFqJ6uj-ixu6SklvnWiYCIdb-2J94YdUVpYq65184bbCE9K8H2osCFYW6npI" id="115" name="Google Shape;115;p3"/>
          <p:cNvPicPr preferRelativeResize="0"/>
          <p:nvPr/>
        </p:nvPicPr>
        <p:blipFill rotWithShape="1">
          <a:blip r:embed="rId4">
            <a:alphaModFix/>
          </a:blip>
          <a:srcRect b="0" l="0" r="0" t="0"/>
          <a:stretch/>
        </p:blipFill>
        <p:spPr>
          <a:xfrm>
            <a:off x="2667000" y="1103391"/>
            <a:ext cx="6858000" cy="2762250"/>
          </a:xfrm>
          <a:prstGeom prst="rect">
            <a:avLst/>
          </a:prstGeom>
          <a:noFill/>
          <a:ln>
            <a:noFill/>
          </a:ln>
        </p:spPr>
      </p:pic>
      <p:sp>
        <p:nvSpPr>
          <p:cNvPr id="116" name="Google Shape;116;p3"/>
          <p:cNvSpPr/>
          <p:nvPr/>
        </p:nvSpPr>
        <p:spPr>
          <a:xfrm>
            <a:off x="10271917" y="6488668"/>
            <a:ext cx="1923925"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Kawai et.al. 2015</a:t>
            </a:r>
            <a:endParaRPr i="1"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30"/>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cxnSp>
        <p:nvCxnSpPr>
          <p:cNvPr id="470" name="Google Shape;470;p30"/>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5.googleusercontent.com/SEVUtuXEMifqlgwtv8pwlDmVexKXMlS9P3K--n319E-iizG1JOg3TeCqTxMCRi-38EFXMzR0oQ6TfnIemQiai18vylHKJYQiKV8eRyvfaCnV1cTC2OX02wxQ05bHSc3CHCxETldtWyo" id="471" name="Google Shape;471;p30"/>
          <p:cNvPicPr preferRelativeResize="0"/>
          <p:nvPr/>
        </p:nvPicPr>
        <p:blipFill rotWithShape="1">
          <a:blip r:embed="rId3">
            <a:alphaModFix/>
          </a:blip>
          <a:srcRect b="0" l="0" r="0" t="0"/>
          <a:stretch/>
        </p:blipFill>
        <p:spPr>
          <a:xfrm>
            <a:off x="262714" y="1129814"/>
            <a:ext cx="5313077" cy="3255794"/>
          </a:xfrm>
          <a:prstGeom prst="rect">
            <a:avLst/>
          </a:prstGeom>
          <a:noFill/>
          <a:ln>
            <a:noFill/>
          </a:ln>
        </p:spPr>
      </p:pic>
      <p:sp>
        <p:nvSpPr>
          <p:cNvPr id="472" name="Google Shape;472;p30"/>
          <p:cNvSpPr/>
          <p:nvPr/>
        </p:nvSpPr>
        <p:spPr>
          <a:xfrm>
            <a:off x="138106" y="5837916"/>
            <a:ext cx="108667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IPI</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6AA84F"/>
                </a:solidFill>
                <a:latin typeface="Arial"/>
                <a:ea typeface="Arial"/>
                <a:cs typeface="Arial"/>
                <a:sym typeface="Arial"/>
              </a:rPr>
              <a:t>ITI</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0000FF"/>
                </a:solidFill>
                <a:latin typeface="Arial"/>
                <a:ea typeface="Arial"/>
                <a:cs typeface="Arial"/>
                <a:sym typeface="Arial"/>
              </a:rPr>
              <a:t>Extra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sp>
        <p:nvSpPr>
          <p:cNvPr id="473" name="Google Shape;473;p30"/>
          <p:cNvSpPr/>
          <p:nvPr/>
        </p:nvSpPr>
        <p:spPr>
          <a:xfrm>
            <a:off x="2214729" y="976743"/>
            <a:ext cx="1813317" cy="363736"/>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Helvetica Neue Light"/>
                <a:ea typeface="Helvetica Neue Light"/>
                <a:cs typeface="Helvetica Neue Light"/>
                <a:sym typeface="Helvetica Neue Light"/>
              </a:rPr>
              <a:t>GP1840 (intact)</a:t>
            </a:r>
            <a:endParaRPr sz="2000">
              <a:solidFill>
                <a:schemeClr val="dk1"/>
              </a:solidFill>
              <a:latin typeface="Calibri"/>
              <a:ea typeface="Calibri"/>
              <a:cs typeface="Calibri"/>
              <a:sym typeface="Calibri"/>
            </a:endParaRPr>
          </a:p>
        </p:txBody>
      </p:sp>
      <p:sp>
        <p:nvSpPr>
          <p:cNvPr id="474" name="Google Shape;474;p30"/>
          <p:cNvSpPr/>
          <p:nvPr/>
        </p:nvSpPr>
        <p:spPr>
          <a:xfrm>
            <a:off x="920739" y="1335687"/>
            <a:ext cx="1737339" cy="2664851"/>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475" name="Google Shape;475;p30"/>
          <p:cNvSpPr/>
          <p:nvPr/>
        </p:nvSpPr>
        <p:spPr>
          <a:xfrm>
            <a:off x="920739" y="4263683"/>
            <a:ext cx="90441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Helvetica Neue Light"/>
                <a:ea typeface="Helvetica Neue Light"/>
                <a:cs typeface="Helvetica Neue Light"/>
                <a:sym typeface="Helvetica Neue Light"/>
              </a:rPr>
              <a:t>~17.8k</a:t>
            </a:r>
            <a:endParaRPr b="1" sz="1800">
              <a:solidFill>
                <a:schemeClr val="dk1"/>
              </a:solidFill>
              <a:latin typeface="Calibri"/>
              <a:ea typeface="Calibri"/>
              <a:cs typeface="Calibri"/>
              <a:sym typeface="Calibri"/>
            </a:endParaRPr>
          </a:p>
        </p:txBody>
      </p:sp>
      <p:pic>
        <p:nvPicPr>
          <p:cNvPr id="476" name="Google Shape;476;p30"/>
          <p:cNvPicPr preferRelativeResize="0"/>
          <p:nvPr/>
        </p:nvPicPr>
        <p:blipFill rotWithShape="1">
          <a:blip r:embed="rId4">
            <a:alphaModFix/>
          </a:blip>
          <a:srcRect b="0" l="0" r="0" t="0"/>
          <a:stretch/>
        </p:blipFill>
        <p:spPr>
          <a:xfrm>
            <a:off x="5697737" y="1344609"/>
            <a:ext cx="2802140" cy="2647005"/>
          </a:xfrm>
          <a:prstGeom prst="rect">
            <a:avLst/>
          </a:prstGeom>
          <a:noFill/>
          <a:ln>
            <a:noFill/>
          </a:ln>
        </p:spPr>
      </p:pic>
      <p:pic>
        <p:nvPicPr>
          <p:cNvPr id="477" name="Google Shape;477;p30"/>
          <p:cNvPicPr preferRelativeResize="0"/>
          <p:nvPr/>
        </p:nvPicPr>
        <p:blipFill rotWithShape="1">
          <a:blip r:embed="rId5">
            <a:alphaModFix/>
          </a:blip>
          <a:srcRect b="0" l="0" r="0" t="0"/>
          <a:stretch/>
        </p:blipFill>
        <p:spPr>
          <a:xfrm>
            <a:off x="8956601" y="1370440"/>
            <a:ext cx="2681217" cy="2595342"/>
          </a:xfrm>
          <a:prstGeom prst="rect">
            <a:avLst/>
          </a:prstGeom>
          <a:noFill/>
          <a:ln>
            <a:noFill/>
          </a:ln>
        </p:spPr>
      </p:pic>
      <p:pic>
        <p:nvPicPr>
          <p:cNvPr id="478" name="Google Shape;478;p30"/>
          <p:cNvPicPr preferRelativeResize="0"/>
          <p:nvPr/>
        </p:nvPicPr>
        <p:blipFill rotWithShape="1">
          <a:blip r:embed="rId6">
            <a:alphaModFix/>
          </a:blip>
          <a:srcRect b="0" l="0" r="0" t="0"/>
          <a:stretch/>
        </p:blipFill>
        <p:spPr>
          <a:xfrm>
            <a:off x="6160026" y="4263683"/>
            <a:ext cx="5193774" cy="230928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31"/>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cxnSp>
        <p:nvCxnSpPr>
          <p:cNvPr id="485" name="Google Shape;485;p31"/>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486" name="Google Shape;486;p31"/>
          <p:cNvPicPr preferRelativeResize="0"/>
          <p:nvPr/>
        </p:nvPicPr>
        <p:blipFill rotWithShape="1">
          <a:blip r:embed="rId3">
            <a:alphaModFix/>
          </a:blip>
          <a:srcRect b="0" l="0" r="0" t="0"/>
          <a:stretch/>
        </p:blipFill>
        <p:spPr>
          <a:xfrm>
            <a:off x="7590945" y="3309257"/>
            <a:ext cx="3218511" cy="3089467"/>
          </a:xfrm>
          <a:prstGeom prst="rect">
            <a:avLst/>
          </a:prstGeom>
          <a:noFill/>
          <a:ln>
            <a:noFill/>
          </a:ln>
        </p:spPr>
      </p:pic>
      <p:pic>
        <p:nvPicPr>
          <p:cNvPr id="487" name="Google Shape;487;p31"/>
          <p:cNvPicPr preferRelativeResize="0"/>
          <p:nvPr/>
        </p:nvPicPr>
        <p:blipFill rotWithShape="1">
          <a:blip r:embed="rId4">
            <a:alphaModFix/>
          </a:blip>
          <a:srcRect b="0" l="0" r="0" t="0"/>
          <a:stretch/>
        </p:blipFill>
        <p:spPr>
          <a:xfrm>
            <a:off x="410491" y="1190232"/>
            <a:ext cx="3039781" cy="5667768"/>
          </a:xfrm>
          <a:prstGeom prst="rect">
            <a:avLst/>
          </a:prstGeom>
          <a:noFill/>
          <a:ln>
            <a:noFill/>
          </a:ln>
        </p:spPr>
      </p:pic>
      <p:pic>
        <p:nvPicPr>
          <p:cNvPr id="488" name="Google Shape;488;p31"/>
          <p:cNvPicPr preferRelativeResize="0"/>
          <p:nvPr/>
        </p:nvPicPr>
        <p:blipFill rotWithShape="1">
          <a:blip r:embed="rId5">
            <a:alphaModFix/>
          </a:blip>
          <a:srcRect b="0" l="0" r="0" t="0"/>
          <a:stretch/>
        </p:blipFill>
        <p:spPr>
          <a:xfrm>
            <a:off x="3556642" y="1194777"/>
            <a:ext cx="2975223" cy="5501921"/>
          </a:xfrm>
          <a:prstGeom prst="rect">
            <a:avLst/>
          </a:prstGeom>
          <a:noFill/>
          <a:ln>
            <a:noFill/>
          </a:ln>
        </p:spPr>
      </p:pic>
      <p:sp>
        <p:nvSpPr>
          <p:cNvPr id="489" name="Google Shape;489;p31"/>
          <p:cNvSpPr/>
          <p:nvPr/>
        </p:nvSpPr>
        <p:spPr>
          <a:xfrm>
            <a:off x="6964807" y="1304655"/>
            <a:ext cx="4830954"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a dynamic portrait of how the frequency of taps change across time.</a:t>
            </a:r>
            <a:endParaRPr/>
          </a:p>
          <a:p>
            <a:pPr indent="-285750" lvl="0" marL="28575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how do rewards modulate tap frequency?</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32"/>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cxnSp>
        <p:nvCxnSpPr>
          <p:cNvPr id="496" name="Google Shape;496;p32"/>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497" name="Google Shape;497;p32"/>
          <p:cNvSpPr/>
          <p:nvPr/>
        </p:nvSpPr>
        <p:spPr>
          <a:xfrm>
            <a:off x="554182" y="1089978"/>
            <a:ext cx="5541818"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analysis approach</a:t>
            </a:r>
            <a:r>
              <a:rPr lang="en-US" sz="2300">
                <a:solidFill>
                  <a:srgbClr val="000000"/>
                </a:solidFill>
                <a:latin typeface="Helvetica Neue Light"/>
                <a:ea typeface="Helvetica Neue Light"/>
                <a:cs typeface="Helvetica Neue Light"/>
                <a:sym typeface="Helvetica Neue Light"/>
              </a:rPr>
              <a:t> (feedback needed!)</a:t>
            </a:r>
            <a:endParaRPr/>
          </a:p>
          <a:p>
            <a:pPr indent="-196850" lvl="0" marL="342900" marR="0" rtl="0" algn="l">
              <a:spcBef>
                <a:spcPts val="0"/>
              </a:spcBef>
              <a:spcAft>
                <a:spcPts val="0"/>
              </a:spcAft>
              <a:buClr>
                <a:schemeClr val="dk1"/>
              </a:buClr>
              <a:buSzPts val="2300"/>
              <a:buFont typeface="Courier New"/>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chemeClr val="dk1"/>
              </a:solidFill>
              <a:latin typeface="Calibri"/>
              <a:ea typeface="Calibri"/>
              <a:cs typeface="Calibri"/>
              <a:sym typeface="Calibri"/>
            </a:endParaRPr>
          </a:p>
        </p:txBody>
      </p:sp>
      <p:pic>
        <p:nvPicPr>
          <p:cNvPr id="498" name="Google Shape;498;p32"/>
          <p:cNvPicPr preferRelativeResize="0"/>
          <p:nvPr/>
        </p:nvPicPr>
        <p:blipFill rotWithShape="1">
          <a:blip r:embed="rId3">
            <a:alphaModFix/>
          </a:blip>
          <a:srcRect b="0" l="0" r="0" t="0"/>
          <a:stretch/>
        </p:blipFill>
        <p:spPr>
          <a:xfrm>
            <a:off x="201483" y="1767525"/>
            <a:ext cx="4418320" cy="3466168"/>
          </a:xfrm>
          <a:prstGeom prst="rect">
            <a:avLst/>
          </a:prstGeom>
          <a:noFill/>
          <a:ln>
            <a:noFill/>
          </a:ln>
        </p:spPr>
      </p:pic>
      <p:pic>
        <p:nvPicPr>
          <p:cNvPr id="499" name="Google Shape;499;p32"/>
          <p:cNvPicPr preferRelativeResize="0"/>
          <p:nvPr/>
        </p:nvPicPr>
        <p:blipFill rotWithShape="1">
          <a:blip r:embed="rId4">
            <a:alphaModFix/>
          </a:blip>
          <a:srcRect b="0" l="0" r="0" t="0"/>
          <a:stretch/>
        </p:blipFill>
        <p:spPr>
          <a:xfrm>
            <a:off x="5007443" y="1767525"/>
            <a:ext cx="4404570" cy="3466168"/>
          </a:xfrm>
          <a:prstGeom prst="rect">
            <a:avLst/>
          </a:prstGeom>
          <a:noFill/>
          <a:ln>
            <a:noFill/>
          </a:ln>
        </p:spPr>
      </p:pic>
      <p:sp>
        <p:nvSpPr>
          <p:cNvPr id="500" name="Google Shape;500;p32"/>
          <p:cNvSpPr/>
          <p:nvPr/>
        </p:nvSpPr>
        <p:spPr>
          <a:xfrm>
            <a:off x="679038" y="1979280"/>
            <a:ext cx="3265944" cy="2414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1" name="Google Shape;501;p32"/>
          <p:cNvSpPr/>
          <p:nvPr/>
        </p:nvSpPr>
        <p:spPr>
          <a:xfrm>
            <a:off x="5482040" y="1964792"/>
            <a:ext cx="3361509" cy="255891"/>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2" name="Google Shape;502;p32"/>
          <p:cNvSpPr/>
          <p:nvPr/>
        </p:nvSpPr>
        <p:spPr>
          <a:xfrm>
            <a:off x="5495104" y="2235003"/>
            <a:ext cx="3361509" cy="255891"/>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32"/>
          <p:cNvSpPr/>
          <p:nvPr/>
        </p:nvSpPr>
        <p:spPr>
          <a:xfrm>
            <a:off x="5495103" y="2505214"/>
            <a:ext cx="3361509" cy="255891"/>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04" name="Google Shape;504;p32"/>
          <p:cNvSpPr/>
          <p:nvPr/>
        </p:nvSpPr>
        <p:spPr>
          <a:xfrm>
            <a:off x="5340901" y="5504791"/>
            <a:ext cx="2730235" cy="369332"/>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1800"/>
              <a:buFont typeface="Helvetica Neue Light"/>
              <a:buAutoNum type="arabicPeriod"/>
            </a:pPr>
            <a:r>
              <a:rPr lang="en-US" sz="1800">
                <a:solidFill>
                  <a:srgbClr val="000000"/>
                </a:solidFill>
                <a:latin typeface="Helvetica Neue Light"/>
                <a:ea typeface="Helvetica Neue Light"/>
                <a:cs typeface="Helvetica Neue Light"/>
                <a:sym typeface="Helvetica Neue Light"/>
              </a:rPr>
              <a:t>take ratio between rows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0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33"/>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cxnSp>
        <p:nvCxnSpPr>
          <p:cNvPr id="511" name="Google Shape;511;p33"/>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512" name="Google Shape;512;p33"/>
          <p:cNvSpPr/>
          <p:nvPr/>
        </p:nvSpPr>
        <p:spPr>
          <a:xfrm>
            <a:off x="554182" y="1089978"/>
            <a:ext cx="5541818" cy="15081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analysis approach</a:t>
            </a:r>
            <a:r>
              <a:rPr lang="en-US" sz="2300">
                <a:solidFill>
                  <a:srgbClr val="000000"/>
                </a:solidFill>
                <a:latin typeface="Helvetica Neue Light"/>
                <a:ea typeface="Helvetica Neue Light"/>
                <a:cs typeface="Helvetica Neue Light"/>
                <a:sym typeface="Helvetica Neue Light"/>
              </a:rPr>
              <a:t> (feedback needed!)</a:t>
            </a:r>
            <a:endParaRPr/>
          </a:p>
          <a:p>
            <a:pPr indent="-196850" lvl="0" marL="342900" marR="0" rtl="0" algn="l">
              <a:spcBef>
                <a:spcPts val="0"/>
              </a:spcBef>
              <a:spcAft>
                <a:spcPts val="0"/>
              </a:spcAft>
              <a:buClr>
                <a:schemeClr val="dk1"/>
              </a:buClr>
              <a:buSzPts val="2300"/>
              <a:buFont typeface="Courier New"/>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chemeClr val="dk1"/>
              </a:solidFill>
              <a:latin typeface="Calibri"/>
              <a:ea typeface="Calibri"/>
              <a:cs typeface="Calibri"/>
              <a:sym typeface="Calibri"/>
            </a:endParaRPr>
          </a:p>
        </p:txBody>
      </p:sp>
      <p:pic>
        <p:nvPicPr>
          <p:cNvPr id="513" name="Google Shape;513;p33"/>
          <p:cNvPicPr preferRelativeResize="0"/>
          <p:nvPr/>
        </p:nvPicPr>
        <p:blipFill rotWithShape="1">
          <a:blip r:embed="rId3">
            <a:alphaModFix/>
          </a:blip>
          <a:srcRect b="0" l="0" r="0" t="0"/>
          <a:stretch/>
        </p:blipFill>
        <p:spPr>
          <a:xfrm>
            <a:off x="201483" y="1767525"/>
            <a:ext cx="4418320" cy="3466168"/>
          </a:xfrm>
          <a:prstGeom prst="rect">
            <a:avLst/>
          </a:prstGeom>
          <a:noFill/>
          <a:ln>
            <a:noFill/>
          </a:ln>
        </p:spPr>
      </p:pic>
      <p:pic>
        <p:nvPicPr>
          <p:cNvPr id="514" name="Google Shape;514;p33"/>
          <p:cNvPicPr preferRelativeResize="0"/>
          <p:nvPr/>
        </p:nvPicPr>
        <p:blipFill rotWithShape="1">
          <a:blip r:embed="rId4">
            <a:alphaModFix/>
          </a:blip>
          <a:srcRect b="0" l="0" r="0" t="0"/>
          <a:stretch/>
        </p:blipFill>
        <p:spPr>
          <a:xfrm>
            <a:off x="5007443" y="1767525"/>
            <a:ext cx="4404570" cy="3466168"/>
          </a:xfrm>
          <a:prstGeom prst="rect">
            <a:avLst/>
          </a:prstGeom>
          <a:noFill/>
          <a:ln>
            <a:noFill/>
          </a:ln>
        </p:spPr>
      </p:pic>
      <p:sp>
        <p:nvSpPr>
          <p:cNvPr id="515" name="Google Shape;515;p33"/>
          <p:cNvSpPr/>
          <p:nvPr/>
        </p:nvSpPr>
        <p:spPr>
          <a:xfrm>
            <a:off x="666111" y="2220680"/>
            <a:ext cx="3265944" cy="241403"/>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6" name="Google Shape;516;p33"/>
          <p:cNvSpPr/>
          <p:nvPr/>
        </p:nvSpPr>
        <p:spPr>
          <a:xfrm>
            <a:off x="5495104" y="2235003"/>
            <a:ext cx="3361509" cy="255891"/>
          </a:xfrm>
          <a:prstGeom prst="rect">
            <a:avLst/>
          </a:prstGeom>
          <a:noFill/>
          <a:ln cap="flat" cmpd="sng" w="38100">
            <a:solidFill>
              <a:srgbClr val="00B05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33"/>
          <p:cNvSpPr/>
          <p:nvPr/>
        </p:nvSpPr>
        <p:spPr>
          <a:xfrm>
            <a:off x="5340901" y="5504791"/>
            <a:ext cx="6708888" cy="120032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1800"/>
              <a:buFont typeface="Helvetica Neue Light"/>
              <a:buAutoNum type="arabicPeriod"/>
            </a:pPr>
            <a:r>
              <a:rPr lang="en-US" sz="1800">
                <a:solidFill>
                  <a:srgbClr val="000000"/>
                </a:solidFill>
                <a:latin typeface="Helvetica Neue Light"/>
                <a:ea typeface="Helvetica Neue Light"/>
                <a:cs typeface="Helvetica Neue Light"/>
                <a:sym typeface="Helvetica Neue Light"/>
              </a:rPr>
              <a:t>take ratio between rows</a:t>
            </a:r>
            <a:endParaRPr/>
          </a:p>
          <a:p>
            <a:pPr indent="-342900" lvl="0" marL="342900" marR="0" rtl="0" algn="l">
              <a:spcBef>
                <a:spcPts val="0"/>
              </a:spcBef>
              <a:spcAft>
                <a:spcPts val="0"/>
              </a:spcAft>
              <a:buClr>
                <a:srgbClr val="000000"/>
              </a:buClr>
              <a:buSzPts val="1800"/>
              <a:buFont typeface="Helvetica Neue Light"/>
              <a:buAutoNum type="arabicPeriod"/>
            </a:pPr>
            <a:r>
              <a:rPr lang="en-US" sz="1800">
                <a:solidFill>
                  <a:srgbClr val="000000"/>
                </a:solidFill>
                <a:latin typeface="Helvetica Neue Light"/>
                <a:ea typeface="Helvetica Neue Light"/>
                <a:cs typeface="Helvetica Neue Light"/>
                <a:sym typeface="Helvetica Neue Light"/>
              </a:rPr>
              <a:t>correlate all rows with avg reward rate</a:t>
            </a:r>
            <a:endParaRPr/>
          </a:p>
          <a:p>
            <a:pPr indent="-342900" lvl="0" marL="342900" marR="0" rtl="0" algn="l">
              <a:spcBef>
                <a:spcPts val="0"/>
              </a:spcBef>
              <a:spcAft>
                <a:spcPts val="0"/>
              </a:spcAft>
              <a:buClr>
                <a:srgbClr val="000000"/>
              </a:buClr>
              <a:buSzPts val="1800"/>
              <a:buFont typeface="Helvetica Neue Light"/>
              <a:buAutoNum type="arabicPeriod"/>
            </a:pPr>
            <a:r>
              <a:rPr lang="en-US" sz="1800">
                <a:solidFill>
                  <a:srgbClr val="000000"/>
                </a:solidFill>
                <a:latin typeface="Helvetica Neue Light"/>
                <a:ea typeface="Helvetica Neue Light"/>
                <a:cs typeface="Helvetica Neue Light"/>
                <a:sym typeface="Helvetica Neue Light"/>
              </a:rPr>
              <a:t>positive correlation 🡪 tap was </a:t>
            </a:r>
            <a:r>
              <a:rPr lang="en-US" sz="1800" u="sng">
                <a:solidFill>
                  <a:srgbClr val="000000"/>
                </a:solidFill>
                <a:latin typeface="Helvetica Neue Light"/>
                <a:ea typeface="Helvetica Neue Light"/>
                <a:cs typeface="Helvetica Neue Light"/>
                <a:sym typeface="Helvetica Neue Light"/>
              </a:rPr>
              <a:t>upregulated</a:t>
            </a:r>
            <a:r>
              <a:rPr lang="en-US" sz="1800">
                <a:solidFill>
                  <a:srgbClr val="000000"/>
                </a:solidFill>
                <a:latin typeface="Helvetica Neue Light"/>
                <a:ea typeface="Helvetica Neue Light"/>
                <a:cs typeface="Helvetica Neue Light"/>
                <a:sym typeface="Helvetica Neue Light"/>
              </a:rPr>
              <a:t> by previous reward</a:t>
            </a:r>
            <a:endParaRPr/>
          </a:p>
          <a:p>
            <a:pPr indent="-342900" lvl="0" marL="342900" marR="0" rtl="0" algn="l">
              <a:spcBef>
                <a:spcPts val="0"/>
              </a:spcBef>
              <a:spcAft>
                <a:spcPts val="0"/>
              </a:spcAft>
              <a:buClr>
                <a:srgbClr val="000000"/>
              </a:buClr>
              <a:buSzPts val="1800"/>
              <a:buFont typeface="Helvetica Neue Light"/>
              <a:buAutoNum type="arabicPeriod"/>
            </a:pPr>
            <a:r>
              <a:rPr lang="en-US" sz="1800">
                <a:solidFill>
                  <a:srgbClr val="000000"/>
                </a:solidFill>
                <a:latin typeface="Helvetica Neue Light"/>
                <a:ea typeface="Helvetica Neue Light"/>
                <a:cs typeface="Helvetica Neue Light"/>
                <a:sym typeface="Helvetica Neue Light"/>
              </a:rPr>
              <a:t>negative correlation 🡪 tap was </a:t>
            </a:r>
            <a:r>
              <a:rPr lang="en-US" sz="1800" u="sng">
                <a:solidFill>
                  <a:srgbClr val="000000"/>
                </a:solidFill>
                <a:latin typeface="Helvetica Neue Light"/>
                <a:ea typeface="Helvetica Neue Light"/>
                <a:cs typeface="Helvetica Neue Light"/>
                <a:sym typeface="Helvetica Neue Light"/>
              </a:rPr>
              <a:t>downregulated</a:t>
            </a:r>
            <a:r>
              <a:rPr lang="en-US" sz="1800">
                <a:solidFill>
                  <a:srgbClr val="000000"/>
                </a:solidFill>
                <a:latin typeface="Helvetica Neue Light"/>
                <a:ea typeface="Helvetica Neue Light"/>
                <a:cs typeface="Helvetica Neue Light"/>
                <a:sym typeface="Helvetica Neue Light"/>
              </a:rPr>
              <a:t> by previous reward</a:t>
            </a:r>
            <a:r>
              <a:rPr lang="en-US" sz="1800">
                <a:solidFill>
                  <a:schemeClr val="dk1"/>
                </a:solidFill>
                <a:latin typeface="Calibri"/>
                <a:ea typeface="Calibri"/>
                <a:cs typeface="Calibri"/>
                <a:sym typeface="Calibri"/>
              </a:rPr>
              <a:t>  </a:t>
            </a:r>
            <a:endParaRPr sz="1800">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2" name="Shape 522"/>
        <p:cNvGrpSpPr/>
        <p:nvPr/>
      </p:nvGrpSpPr>
      <p:grpSpPr>
        <a:xfrm>
          <a:off x="0" y="0"/>
          <a:ext cx="0" cy="0"/>
          <a:chOff x="0" y="0"/>
          <a:chExt cx="0" cy="0"/>
        </a:xfrm>
      </p:grpSpPr>
      <p:sp>
        <p:nvSpPr>
          <p:cNvPr id="523" name="Google Shape;523;p34"/>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cxnSp>
        <p:nvCxnSpPr>
          <p:cNvPr id="524" name="Google Shape;524;p34"/>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525" name="Google Shape;525;p34"/>
          <p:cNvSpPr/>
          <p:nvPr/>
        </p:nvSpPr>
        <p:spPr>
          <a:xfrm>
            <a:off x="554182" y="1089977"/>
            <a:ext cx="5742115" cy="43396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a:solidFill>
                  <a:srgbClr val="000000"/>
                </a:solidFill>
                <a:latin typeface="Helvetica Neue Light"/>
                <a:ea typeface="Helvetica Neue Light"/>
                <a:cs typeface="Helvetica Neue Light"/>
                <a:sym typeface="Helvetica Neue Light"/>
              </a:rPr>
              <a:t>but…problems ☹ </a:t>
            </a:r>
            <a:endParaRPr/>
          </a:p>
          <a:p>
            <a:pPr indent="0" lvl="0" marL="0" marR="0" rtl="0" algn="l">
              <a:spcBef>
                <a:spcPts val="0"/>
              </a:spcBef>
              <a:spcAft>
                <a:spcPts val="0"/>
              </a:spcAft>
              <a:buNone/>
            </a:pPr>
            <a:r>
              <a:t/>
            </a:r>
            <a:endParaRPr b="1"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things tried</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binary reward</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different bin sizes (maybe reward acts along a shorter timescale)</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watershedding in different # clusters</a:t>
            </a:r>
            <a:endParaRPr/>
          </a:p>
          <a:p>
            <a:pPr indent="-342900" lvl="1" marL="800100" marR="0" rtl="0" algn="l">
              <a:spcBef>
                <a:spcPts val="0"/>
              </a:spcBef>
              <a:spcAft>
                <a:spcPts val="0"/>
              </a:spcAft>
              <a:buClr>
                <a:srgbClr val="000000"/>
              </a:buClr>
              <a:buSzPts val="2300"/>
              <a:buFont typeface="Courier New"/>
              <a:buChar char="o"/>
            </a:pPr>
            <a:r>
              <a:rPr b="0" i="0" lang="en-US" sz="2300" u="none" cap="none" strike="noStrike">
                <a:solidFill>
                  <a:srgbClr val="000000"/>
                </a:solidFill>
                <a:latin typeface="Helvetica Neue Light"/>
                <a:ea typeface="Helvetica Neue Light"/>
                <a:cs typeface="Helvetica Neue Light"/>
                <a:sym typeface="Helvetica Neue Light"/>
              </a:rPr>
              <a:t>too many clusters: not enough data points per clusters</a:t>
            </a:r>
            <a:endParaRPr/>
          </a:p>
          <a:p>
            <a:pPr indent="-342900" lvl="1" marL="800100" marR="0" rtl="0" algn="l">
              <a:spcBef>
                <a:spcPts val="0"/>
              </a:spcBef>
              <a:spcAft>
                <a:spcPts val="0"/>
              </a:spcAft>
              <a:buClr>
                <a:srgbClr val="000000"/>
              </a:buClr>
              <a:buSzPts val="2300"/>
              <a:buFont typeface="Courier New"/>
              <a:buChar char="o"/>
            </a:pPr>
            <a:r>
              <a:rPr b="0" i="0" lang="en-US" sz="2300" u="none" cap="none" strike="noStrike">
                <a:solidFill>
                  <a:srgbClr val="000000"/>
                </a:solidFill>
                <a:latin typeface="Helvetica Neue Light"/>
                <a:ea typeface="Helvetica Neue Light"/>
                <a:cs typeface="Helvetica Neue Light"/>
                <a:sym typeface="Helvetica Neue Light"/>
              </a:rPr>
              <a:t>too few clusters, not enough power to do a correlation..</a:t>
            </a:r>
            <a:endParaRPr b="0" i="0" sz="2300" u="none" cap="none" strike="noStrike">
              <a:solidFill>
                <a:srgbClr val="000000"/>
              </a:solidFill>
              <a:latin typeface="Helvetica Neue Light"/>
              <a:ea typeface="Helvetica Neue Light"/>
              <a:cs typeface="Helvetica Neue Light"/>
              <a:sym typeface="Helvetica Neue Light"/>
            </a:endParaRPr>
          </a:p>
          <a:p>
            <a:pPr indent="-196850" lvl="0" marL="342900" marR="0" rtl="0" algn="l">
              <a:spcBef>
                <a:spcPts val="0"/>
              </a:spcBef>
              <a:spcAft>
                <a:spcPts val="0"/>
              </a:spcAft>
              <a:buClr>
                <a:schemeClr val="dk1"/>
              </a:buClr>
              <a:buSzPts val="2300"/>
              <a:buFont typeface="Courier New"/>
              <a:buNone/>
            </a:pPr>
            <a:r>
              <a:t/>
            </a:r>
            <a:endParaRPr sz="2300">
              <a:solidFill>
                <a:srgbClr val="000000"/>
              </a:solidFill>
              <a:latin typeface="Helvetica Neue Light"/>
              <a:ea typeface="Helvetica Neue Light"/>
              <a:cs typeface="Helvetica Neue Light"/>
              <a:sym typeface="Helvetica Neue Light"/>
            </a:endParaRPr>
          </a:p>
        </p:txBody>
      </p:sp>
      <p:pic>
        <p:nvPicPr>
          <p:cNvPr id="526" name="Google Shape;526;p34"/>
          <p:cNvPicPr preferRelativeResize="0"/>
          <p:nvPr/>
        </p:nvPicPr>
        <p:blipFill rotWithShape="1">
          <a:blip r:embed="rId3">
            <a:alphaModFix/>
          </a:blip>
          <a:srcRect b="0" l="0" r="0" t="0"/>
          <a:stretch/>
        </p:blipFill>
        <p:spPr>
          <a:xfrm>
            <a:off x="6296297" y="1358536"/>
            <a:ext cx="5715681" cy="4330355"/>
          </a:xfrm>
          <a:prstGeom prst="rect">
            <a:avLst/>
          </a:prstGeom>
          <a:noFill/>
          <a:ln>
            <a:noFill/>
          </a:ln>
        </p:spPr>
      </p:pic>
      <p:sp>
        <p:nvSpPr>
          <p:cNvPr id="527" name="Google Shape;527;p34"/>
          <p:cNvSpPr/>
          <p:nvPr/>
        </p:nvSpPr>
        <p:spPr>
          <a:xfrm>
            <a:off x="10025657" y="5790984"/>
            <a:ext cx="2166343"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FF"/>
                </a:solidFill>
                <a:latin typeface="Arial"/>
                <a:ea typeface="Arial"/>
                <a:cs typeface="Arial"/>
                <a:sym typeface="Arial"/>
              </a:rPr>
              <a:t>Early in learning </a:t>
            </a:r>
            <a:endParaRPr/>
          </a:p>
          <a:p>
            <a:pPr indent="0" lvl="0" marL="0" marR="0" rtl="0" algn="l">
              <a:spcBef>
                <a:spcPts val="0"/>
              </a:spcBef>
              <a:spcAft>
                <a:spcPts val="0"/>
              </a:spcAft>
              <a:buNone/>
            </a:pPr>
            <a:r>
              <a:rPr lang="en-US" sz="1800">
                <a:solidFill>
                  <a:srgbClr val="00FA00"/>
                </a:solidFill>
                <a:latin typeface="Arial"/>
                <a:ea typeface="Arial"/>
                <a:cs typeface="Arial"/>
                <a:sym typeface="Arial"/>
              </a:rPr>
              <a:t>Middle of learning</a:t>
            </a:r>
            <a:endParaRPr sz="1800">
              <a:solidFill>
                <a:srgbClr val="00FA00"/>
              </a:solidFill>
              <a:latin typeface="Calibri"/>
              <a:ea typeface="Calibri"/>
              <a:cs typeface="Calibri"/>
              <a:sym typeface="Calibri"/>
            </a:endParaRPr>
          </a:p>
          <a:p>
            <a:pPr indent="0" lvl="0" marL="0" marR="0" rtl="0" algn="l">
              <a:spcBef>
                <a:spcPts val="0"/>
              </a:spcBef>
              <a:spcAft>
                <a:spcPts val="0"/>
              </a:spcAft>
              <a:buNone/>
            </a:pPr>
            <a:r>
              <a:rPr lang="en-US" sz="1800">
                <a:solidFill>
                  <a:srgbClr val="FF0000"/>
                </a:solidFill>
                <a:latin typeface="Arial"/>
                <a:ea typeface="Arial"/>
                <a:cs typeface="Arial"/>
                <a:sym typeface="Arial"/>
              </a:rPr>
              <a:t>Late in learning</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35"/>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cxnSp>
        <p:nvCxnSpPr>
          <p:cNvPr id="534" name="Google Shape;534;p35"/>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535" name="Google Shape;535;p35"/>
          <p:cNvPicPr preferRelativeResize="0"/>
          <p:nvPr/>
        </p:nvPicPr>
        <p:blipFill rotWithShape="1">
          <a:blip r:embed="rId3">
            <a:alphaModFix/>
          </a:blip>
          <a:srcRect b="0" l="0" r="0" t="0"/>
          <a:stretch/>
        </p:blipFill>
        <p:spPr>
          <a:xfrm>
            <a:off x="311850" y="1196210"/>
            <a:ext cx="6515100" cy="5245100"/>
          </a:xfrm>
          <a:prstGeom prst="rect">
            <a:avLst/>
          </a:prstGeom>
          <a:noFill/>
          <a:ln>
            <a:noFill/>
          </a:ln>
        </p:spPr>
      </p:pic>
      <p:sp>
        <p:nvSpPr>
          <p:cNvPr id="536" name="Google Shape;536;p35"/>
          <p:cNvSpPr/>
          <p:nvPr/>
        </p:nvSpPr>
        <p:spPr>
          <a:xfrm>
            <a:off x="7826353" y="1196210"/>
            <a:ext cx="1680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first taps only</a:t>
            </a:r>
            <a:endParaRPr b="1" sz="1800" u="sng">
              <a:solidFill>
                <a:schemeClr val="dk1"/>
              </a:solidFill>
              <a:latin typeface="Calibri"/>
              <a:ea typeface="Calibri"/>
              <a:cs typeface="Calibri"/>
              <a:sym typeface="Calibri"/>
            </a:endParaRPr>
          </a:p>
        </p:txBody>
      </p:sp>
      <p:pic>
        <p:nvPicPr>
          <p:cNvPr id="537" name="Google Shape;537;p35"/>
          <p:cNvPicPr preferRelativeResize="0"/>
          <p:nvPr/>
        </p:nvPicPr>
        <p:blipFill rotWithShape="1">
          <a:blip r:embed="rId4">
            <a:alphaModFix/>
          </a:blip>
          <a:srcRect b="0" l="0" r="0" t="0"/>
          <a:stretch/>
        </p:blipFill>
        <p:spPr>
          <a:xfrm>
            <a:off x="7723814" y="1660490"/>
            <a:ext cx="3914003" cy="28112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Google Shape;543;p36"/>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qualitative pass: first taps only (early in learning)</a:t>
            </a:r>
            <a:endParaRPr sz="3500"/>
          </a:p>
        </p:txBody>
      </p:sp>
      <p:cxnSp>
        <p:nvCxnSpPr>
          <p:cNvPr id="544" name="Google Shape;544;p36"/>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545" name="Google Shape;545;p36"/>
          <p:cNvSpPr/>
          <p:nvPr/>
        </p:nvSpPr>
        <p:spPr>
          <a:xfrm>
            <a:off x="9498398" y="2983468"/>
            <a:ext cx="9460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first taps</a:t>
            </a:r>
            <a:endParaRPr sz="1800">
              <a:solidFill>
                <a:schemeClr val="dk1"/>
              </a:solidFill>
              <a:latin typeface="Calibri"/>
              <a:ea typeface="Calibri"/>
              <a:cs typeface="Calibri"/>
              <a:sym typeface="Calibri"/>
            </a:endParaRPr>
          </a:p>
        </p:txBody>
      </p:sp>
      <p:pic>
        <p:nvPicPr>
          <p:cNvPr id="546" name="Google Shape;546;p36"/>
          <p:cNvPicPr preferRelativeResize="0"/>
          <p:nvPr/>
        </p:nvPicPr>
        <p:blipFill rotWithShape="1">
          <a:blip r:embed="rId3">
            <a:alphaModFix/>
          </a:blip>
          <a:srcRect b="0" l="0" r="0" t="0"/>
          <a:stretch/>
        </p:blipFill>
        <p:spPr>
          <a:xfrm>
            <a:off x="3962510" y="1340335"/>
            <a:ext cx="8032939" cy="4498762"/>
          </a:xfrm>
          <a:prstGeom prst="rect">
            <a:avLst/>
          </a:prstGeom>
          <a:noFill/>
          <a:ln>
            <a:noFill/>
          </a:ln>
        </p:spPr>
      </p:pic>
      <p:sp>
        <p:nvSpPr>
          <p:cNvPr id="547" name="Google Shape;547;p36"/>
          <p:cNvSpPr/>
          <p:nvPr/>
        </p:nvSpPr>
        <p:spPr>
          <a:xfrm>
            <a:off x="380525" y="1209707"/>
            <a:ext cx="1680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first taps only</a:t>
            </a:r>
            <a:endParaRPr b="1" sz="1800" u="sng">
              <a:solidFill>
                <a:schemeClr val="dk1"/>
              </a:solidFill>
              <a:latin typeface="Calibri"/>
              <a:ea typeface="Calibri"/>
              <a:cs typeface="Calibri"/>
              <a:sym typeface="Calibri"/>
            </a:endParaRPr>
          </a:p>
        </p:txBody>
      </p:sp>
      <p:pic>
        <p:nvPicPr>
          <p:cNvPr id="548" name="Google Shape;548;p36"/>
          <p:cNvPicPr preferRelativeResize="0"/>
          <p:nvPr/>
        </p:nvPicPr>
        <p:blipFill rotWithShape="1">
          <a:blip r:embed="rId4">
            <a:alphaModFix/>
          </a:blip>
          <a:srcRect b="0" l="0" r="0" t="0"/>
          <a:stretch/>
        </p:blipFill>
        <p:spPr>
          <a:xfrm>
            <a:off x="277987" y="1673987"/>
            <a:ext cx="3484116" cy="250250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37"/>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qualitative pass: first taps only (late in learning)</a:t>
            </a:r>
            <a:endParaRPr sz="3500"/>
          </a:p>
        </p:txBody>
      </p:sp>
      <p:cxnSp>
        <p:nvCxnSpPr>
          <p:cNvPr id="555" name="Google Shape;555;p37"/>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556" name="Google Shape;556;p37"/>
          <p:cNvSpPr/>
          <p:nvPr/>
        </p:nvSpPr>
        <p:spPr>
          <a:xfrm>
            <a:off x="9498398" y="2983468"/>
            <a:ext cx="94609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first taps</a:t>
            </a:r>
            <a:endParaRPr sz="1800">
              <a:solidFill>
                <a:schemeClr val="dk1"/>
              </a:solidFill>
              <a:latin typeface="Calibri"/>
              <a:ea typeface="Calibri"/>
              <a:cs typeface="Calibri"/>
              <a:sym typeface="Calibri"/>
            </a:endParaRPr>
          </a:p>
        </p:txBody>
      </p:sp>
      <p:pic>
        <p:nvPicPr>
          <p:cNvPr id="557" name="Google Shape;557;p37"/>
          <p:cNvPicPr preferRelativeResize="0"/>
          <p:nvPr/>
        </p:nvPicPr>
        <p:blipFill rotWithShape="1">
          <a:blip r:embed="rId3">
            <a:alphaModFix/>
          </a:blip>
          <a:srcRect b="0" l="0" r="0" t="0"/>
          <a:stretch/>
        </p:blipFill>
        <p:spPr>
          <a:xfrm>
            <a:off x="3762103" y="1209707"/>
            <a:ext cx="8138767" cy="4629390"/>
          </a:xfrm>
          <a:prstGeom prst="rect">
            <a:avLst/>
          </a:prstGeom>
          <a:noFill/>
          <a:ln>
            <a:noFill/>
          </a:ln>
        </p:spPr>
      </p:pic>
      <p:sp>
        <p:nvSpPr>
          <p:cNvPr id="558" name="Google Shape;558;p37"/>
          <p:cNvSpPr/>
          <p:nvPr/>
        </p:nvSpPr>
        <p:spPr>
          <a:xfrm>
            <a:off x="380525" y="1209707"/>
            <a:ext cx="1680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first taps only</a:t>
            </a:r>
            <a:endParaRPr b="1" sz="1800" u="sng">
              <a:solidFill>
                <a:schemeClr val="dk1"/>
              </a:solidFill>
              <a:latin typeface="Calibri"/>
              <a:ea typeface="Calibri"/>
              <a:cs typeface="Calibri"/>
              <a:sym typeface="Calibri"/>
            </a:endParaRPr>
          </a:p>
        </p:txBody>
      </p:sp>
      <p:pic>
        <p:nvPicPr>
          <p:cNvPr id="559" name="Google Shape;559;p37"/>
          <p:cNvPicPr preferRelativeResize="0"/>
          <p:nvPr/>
        </p:nvPicPr>
        <p:blipFill rotWithShape="1">
          <a:blip r:embed="rId4">
            <a:alphaModFix/>
          </a:blip>
          <a:srcRect b="0" l="0" r="0" t="0"/>
          <a:stretch/>
        </p:blipFill>
        <p:spPr>
          <a:xfrm>
            <a:off x="277987" y="1673987"/>
            <a:ext cx="3484116" cy="250250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4" name="Shape 564"/>
        <p:cNvGrpSpPr/>
        <p:nvPr/>
      </p:nvGrpSpPr>
      <p:grpSpPr>
        <a:xfrm>
          <a:off x="0" y="0"/>
          <a:ext cx="0" cy="0"/>
          <a:chOff x="0" y="0"/>
          <a:chExt cx="0" cy="0"/>
        </a:xfrm>
      </p:grpSpPr>
      <p:sp>
        <p:nvSpPr>
          <p:cNvPr id="565" name="Google Shape;565;p38"/>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cxnSp>
        <p:nvCxnSpPr>
          <p:cNvPr id="566" name="Google Shape;566;p38"/>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567" name="Google Shape;567;p38"/>
          <p:cNvSpPr/>
          <p:nvPr/>
        </p:nvSpPr>
        <p:spPr>
          <a:xfrm>
            <a:off x="7342093" y="1021579"/>
            <a:ext cx="20569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second taps only</a:t>
            </a:r>
            <a:endParaRPr b="1" sz="1800" u="sng">
              <a:solidFill>
                <a:schemeClr val="dk1"/>
              </a:solidFill>
              <a:latin typeface="Calibri"/>
              <a:ea typeface="Calibri"/>
              <a:cs typeface="Calibri"/>
              <a:sym typeface="Calibri"/>
            </a:endParaRPr>
          </a:p>
        </p:txBody>
      </p:sp>
      <p:pic>
        <p:nvPicPr>
          <p:cNvPr id="568" name="Google Shape;568;p38"/>
          <p:cNvPicPr preferRelativeResize="0"/>
          <p:nvPr/>
        </p:nvPicPr>
        <p:blipFill rotWithShape="1">
          <a:blip r:embed="rId3">
            <a:alphaModFix/>
          </a:blip>
          <a:srcRect b="0" l="0" r="0" t="0"/>
          <a:stretch/>
        </p:blipFill>
        <p:spPr>
          <a:xfrm>
            <a:off x="266192" y="1380876"/>
            <a:ext cx="6278198" cy="5005425"/>
          </a:xfrm>
          <a:prstGeom prst="rect">
            <a:avLst/>
          </a:prstGeom>
          <a:noFill/>
          <a:ln>
            <a:noFill/>
          </a:ln>
        </p:spPr>
      </p:pic>
      <p:pic>
        <p:nvPicPr>
          <p:cNvPr id="569" name="Google Shape;569;p38"/>
          <p:cNvPicPr preferRelativeResize="0"/>
          <p:nvPr/>
        </p:nvPicPr>
        <p:blipFill rotWithShape="1">
          <a:blip r:embed="rId4">
            <a:alphaModFix/>
          </a:blip>
          <a:srcRect b="0" l="0" r="0" t="0"/>
          <a:stretch/>
        </p:blipFill>
        <p:spPr>
          <a:xfrm>
            <a:off x="7342093" y="1361628"/>
            <a:ext cx="3647006" cy="2352141"/>
          </a:xfrm>
          <a:prstGeom prst="rect">
            <a:avLst/>
          </a:prstGeom>
          <a:noFill/>
          <a:ln>
            <a:noFill/>
          </a:ln>
        </p:spPr>
      </p:pic>
      <p:sp>
        <p:nvSpPr>
          <p:cNvPr id="570" name="Google Shape;570;p38"/>
          <p:cNvSpPr/>
          <p:nvPr/>
        </p:nvSpPr>
        <p:spPr>
          <a:xfrm>
            <a:off x="7342093" y="3844399"/>
            <a:ext cx="27828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first taps (for reference)</a:t>
            </a:r>
            <a:endParaRPr b="1" sz="1800" u="sng">
              <a:solidFill>
                <a:schemeClr val="dk1"/>
              </a:solidFill>
              <a:latin typeface="Calibri"/>
              <a:ea typeface="Calibri"/>
              <a:cs typeface="Calibri"/>
              <a:sym typeface="Calibri"/>
            </a:endParaRPr>
          </a:p>
        </p:txBody>
      </p:sp>
      <p:pic>
        <p:nvPicPr>
          <p:cNvPr id="571" name="Google Shape;571;p38"/>
          <p:cNvPicPr preferRelativeResize="0"/>
          <p:nvPr/>
        </p:nvPicPr>
        <p:blipFill rotWithShape="1">
          <a:blip r:embed="rId5">
            <a:alphaModFix/>
          </a:blip>
          <a:srcRect b="0" l="0" r="0" t="0"/>
          <a:stretch/>
        </p:blipFill>
        <p:spPr>
          <a:xfrm>
            <a:off x="7342093" y="4213731"/>
            <a:ext cx="3558185" cy="255570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6" name="Shape 576"/>
        <p:cNvGrpSpPr/>
        <p:nvPr/>
      </p:nvGrpSpPr>
      <p:grpSpPr>
        <a:xfrm>
          <a:off x="0" y="0"/>
          <a:ext cx="0" cy="0"/>
          <a:chOff x="0" y="0"/>
          <a:chExt cx="0" cy="0"/>
        </a:xfrm>
      </p:grpSpPr>
      <p:sp>
        <p:nvSpPr>
          <p:cNvPr id="577" name="Google Shape;577;p39"/>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qualitative pass: second taps only (early in learning)</a:t>
            </a:r>
            <a:endParaRPr sz="3500"/>
          </a:p>
        </p:txBody>
      </p:sp>
      <p:cxnSp>
        <p:nvCxnSpPr>
          <p:cNvPr id="578" name="Google Shape;578;p39"/>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579" name="Google Shape;579;p39"/>
          <p:cNvSpPr/>
          <p:nvPr/>
        </p:nvSpPr>
        <p:spPr>
          <a:xfrm>
            <a:off x="340402" y="1200564"/>
            <a:ext cx="20569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second taps only</a:t>
            </a:r>
            <a:endParaRPr b="1" sz="1800" u="sng">
              <a:solidFill>
                <a:schemeClr val="dk1"/>
              </a:solidFill>
              <a:latin typeface="Calibri"/>
              <a:ea typeface="Calibri"/>
              <a:cs typeface="Calibri"/>
              <a:sym typeface="Calibri"/>
            </a:endParaRPr>
          </a:p>
        </p:txBody>
      </p:sp>
      <p:pic>
        <p:nvPicPr>
          <p:cNvPr id="580" name="Google Shape;580;p39"/>
          <p:cNvPicPr preferRelativeResize="0"/>
          <p:nvPr/>
        </p:nvPicPr>
        <p:blipFill rotWithShape="1">
          <a:blip r:embed="rId3">
            <a:alphaModFix/>
          </a:blip>
          <a:srcRect b="0" l="0" r="0" t="0"/>
          <a:stretch/>
        </p:blipFill>
        <p:spPr>
          <a:xfrm>
            <a:off x="340402" y="1540613"/>
            <a:ext cx="3647006" cy="2352141"/>
          </a:xfrm>
          <a:prstGeom prst="rect">
            <a:avLst/>
          </a:prstGeom>
          <a:noFill/>
          <a:ln>
            <a:noFill/>
          </a:ln>
        </p:spPr>
      </p:pic>
      <p:pic>
        <p:nvPicPr>
          <p:cNvPr id="581" name="Google Shape;581;p39"/>
          <p:cNvPicPr preferRelativeResize="0"/>
          <p:nvPr/>
        </p:nvPicPr>
        <p:blipFill rotWithShape="1">
          <a:blip r:embed="rId4">
            <a:alphaModFix/>
          </a:blip>
          <a:srcRect b="0" l="0" r="0" t="0"/>
          <a:stretch/>
        </p:blipFill>
        <p:spPr>
          <a:xfrm>
            <a:off x="3987408" y="1385230"/>
            <a:ext cx="7940035" cy="47740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cxnSp>
        <p:nvCxnSpPr>
          <p:cNvPr id="122" name="Google Shape;122;p4"/>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123" name="Google Shape;123;p4"/>
          <p:cNvSpPr/>
          <p:nvPr/>
        </p:nvSpPr>
        <p:spPr>
          <a:xfrm>
            <a:off x="4120302" y="1435460"/>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Helvetica Neue Light"/>
                <a:ea typeface="Helvetica Neue Light"/>
                <a:cs typeface="Helvetica Neue Light"/>
                <a:sym typeface="Helvetica Neue Light"/>
              </a:rPr>
              <a:t>reinforcement learning</a:t>
            </a:r>
            <a:endParaRPr sz="2500">
              <a:solidFill>
                <a:srgbClr val="FF0000"/>
              </a:solidFill>
              <a:latin typeface="Helvetica Neue Light"/>
              <a:ea typeface="Helvetica Neue Light"/>
              <a:cs typeface="Helvetica Neue Light"/>
              <a:sym typeface="Helvetica Neue Light"/>
            </a:endParaRPr>
          </a:p>
        </p:txBody>
      </p:sp>
      <p:sp>
        <p:nvSpPr>
          <p:cNvPr id="124" name="Google Shape;124;p4"/>
          <p:cNvSpPr/>
          <p:nvPr/>
        </p:nvSpPr>
        <p:spPr>
          <a:xfrm>
            <a:off x="1048060" y="3114273"/>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00B050"/>
                </a:solidFill>
                <a:latin typeface="Helvetica Neue Light"/>
                <a:ea typeface="Helvetica Neue Light"/>
                <a:cs typeface="Helvetica Neue Light"/>
                <a:sym typeface="Helvetica Neue Light"/>
              </a:rPr>
              <a:t>state discovery</a:t>
            </a:r>
            <a:endParaRPr sz="2500">
              <a:solidFill>
                <a:srgbClr val="00B050"/>
              </a:solidFill>
              <a:latin typeface="Helvetica Neue Light"/>
              <a:ea typeface="Helvetica Neue Light"/>
              <a:cs typeface="Helvetica Neue Light"/>
              <a:sym typeface="Helvetica Neue Light"/>
            </a:endParaRPr>
          </a:p>
        </p:txBody>
      </p:sp>
      <p:sp>
        <p:nvSpPr>
          <p:cNvPr id="125" name="Google Shape;125;p4"/>
          <p:cNvSpPr/>
          <p:nvPr/>
        </p:nvSpPr>
        <p:spPr>
          <a:xfrm>
            <a:off x="7147574" y="3114273"/>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0070C0"/>
                </a:solidFill>
                <a:latin typeface="Helvetica Neue Light"/>
                <a:ea typeface="Helvetica Neue Light"/>
                <a:cs typeface="Helvetica Neue Light"/>
                <a:sym typeface="Helvetica Neue Light"/>
              </a:rPr>
              <a:t>sequence learning</a:t>
            </a:r>
            <a:endParaRPr sz="2500">
              <a:solidFill>
                <a:srgbClr val="0070C0"/>
              </a:solidFill>
              <a:latin typeface="Helvetica Neue Light"/>
              <a:ea typeface="Helvetica Neue Light"/>
              <a:cs typeface="Helvetica Neue Light"/>
              <a:sym typeface="Helvetica Neue Light"/>
            </a:endParaRPr>
          </a:p>
        </p:txBody>
      </p:sp>
      <p:cxnSp>
        <p:nvCxnSpPr>
          <p:cNvPr id="126" name="Google Shape;126;p4"/>
          <p:cNvCxnSpPr>
            <a:stCxn id="123" idx="2"/>
            <a:endCxn id="124" idx="0"/>
          </p:cNvCxnSpPr>
          <p:nvPr/>
        </p:nvCxnSpPr>
        <p:spPr>
          <a:xfrm flipH="1">
            <a:off x="3023700" y="1912514"/>
            <a:ext cx="3072300" cy="1201800"/>
          </a:xfrm>
          <a:prstGeom prst="straightConnector1">
            <a:avLst/>
          </a:prstGeom>
          <a:noFill/>
          <a:ln cap="flat" cmpd="sng" w="9525">
            <a:solidFill>
              <a:schemeClr val="dk1"/>
            </a:solidFill>
            <a:prstDash val="solid"/>
            <a:miter lim="800000"/>
            <a:headEnd len="sm" w="sm" type="none"/>
            <a:tailEnd len="med" w="med" type="triangle"/>
          </a:ln>
        </p:spPr>
      </p:cxnSp>
      <p:cxnSp>
        <p:nvCxnSpPr>
          <p:cNvPr id="127" name="Google Shape;127;p4"/>
          <p:cNvCxnSpPr>
            <a:stCxn id="123" idx="2"/>
            <a:endCxn id="125" idx="0"/>
          </p:cNvCxnSpPr>
          <p:nvPr/>
        </p:nvCxnSpPr>
        <p:spPr>
          <a:xfrm>
            <a:off x="6096000" y="1912514"/>
            <a:ext cx="3027300" cy="1201800"/>
          </a:xfrm>
          <a:prstGeom prst="straightConnector1">
            <a:avLst/>
          </a:prstGeom>
          <a:noFill/>
          <a:ln cap="flat" cmpd="sng" w="9525">
            <a:solidFill>
              <a:schemeClr val="dk1"/>
            </a:solidFill>
            <a:prstDash val="solid"/>
            <a:miter lim="800000"/>
            <a:headEnd len="sm" w="sm" type="none"/>
            <a:tailEnd len="med" w="med" type="triangle"/>
          </a:ln>
        </p:spPr>
      </p:cxnSp>
      <p:sp>
        <p:nvSpPr>
          <p:cNvPr id="128" name="Google Shape;128;p4"/>
          <p:cNvSpPr/>
          <p:nvPr/>
        </p:nvSpPr>
        <p:spPr>
          <a:xfrm>
            <a:off x="443564" y="3612504"/>
            <a:ext cx="516038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learning the appropriate </a:t>
            </a:r>
            <a:r>
              <a:rPr b="1" lang="en-US" sz="1800">
                <a:solidFill>
                  <a:srgbClr val="000000"/>
                </a:solidFill>
                <a:latin typeface="Helvetica Neue Light"/>
                <a:ea typeface="Helvetica Neue Light"/>
                <a:cs typeface="Helvetica Neue Light"/>
                <a:sym typeface="Helvetica Neue Light"/>
              </a:rPr>
              <a:t>state space</a:t>
            </a:r>
            <a:r>
              <a:rPr lang="en-US" sz="1800">
                <a:solidFill>
                  <a:srgbClr val="000000"/>
                </a:solidFill>
                <a:latin typeface="Helvetica Neue Light"/>
                <a:ea typeface="Helvetica Neue Light"/>
                <a:cs typeface="Helvetica Neue Light"/>
                <a:sym typeface="Helvetica Neue Light"/>
              </a:rPr>
              <a:t> for the task</a:t>
            </a:r>
            <a:endParaRPr/>
          </a:p>
          <a:p>
            <a:pPr indent="-285750" lvl="1" marL="742950" marR="0" rtl="0" algn="l">
              <a:spcBef>
                <a:spcPts val="0"/>
              </a:spcBef>
              <a:spcAft>
                <a:spcPts val="0"/>
              </a:spcAft>
              <a:buClr>
                <a:srgbClr val="000000"/>
              </a:buClr>
              <a:buSzPts val="1800"/>
              <a:buFont typeface="Courier New"/>
              <a:buChar char="o"/>
            </a:pPr>
            <a:r>
              <a:rPr b="0" i="0" lang="en-US" sz="1800" u="none" cap="none" strike="noStrike">
                <a:solidFill>
                  <a:srgbClr val="000000"/>
                </a:solidFill>
                <a:latin typeface="Helvetica Neue Light"/>
                <a:ea typeface="Helvetica Neue Light"/>
                <a:cs typeface="Helvetica Neue Light"/>
                <a:sym typeface="Helvetica Neue Light"/>
              </a:rPr>
              <a:t>ITI vs IPI</a:t>
            </a:r>
            <a:endParaRPr b="0" i="0" sz="1800" u="none" cap="none" strike="noStrike">
              <a:solidFill>
                <a:schemeClr val="dk1"/>
              </a:solidFill>
              <a:latin typeface="Calibri"/>
              <a:ea typeface="Calibri"/>
              <a:cs typeface="Calibri"/>
              <a:sym typeface="Calibri"/>
            </a:endParaRPr>
          </a:p>
        </p:txBody>
      </p:sp>
      <p:sp>
        <p:nvSpPr>
          <p:cNvPr id="129" name="Google Shape;129;p4"/>
          <p:cNvSpPr/>
          <p:nvPr/>
        </p:nvSpPr>
        <p:spPr>
          <a:xfrm>
            <a:off x="6139121" y="3585015"/>
            <a:ext cx="5968301"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Courier New"/>
              <a:buChar char="o"/>
            </a:pPr>
            <a:r>
              <a:rPr b="1" lang="en-US" sz="1800">
                <a:solidFill>
                  <a:srgbClr val="000000"/>
                </a:solidFill>
                <a:latin typeface="Helvetica Neue Light"/>
                <a:ea typeface="Helvetica Neue Light"/>
                <a:cs typeface="Helvetica Neue Light"/>
                <a:sym typeface="Helvetica Neue Light"/>
              </a:rPr>
              <a:t>exploration</a:t>
            </a:r>
            <a:r>
              <a:rPr lang="en-US" sz="1800">
                <a:solidFill>
                  <a:srgbClr val="000000"/>
                </a:solidFill>
                <a:latin typeface="Helvetica Neue Light"/>
                <a:ea typeface="Helvetica Neue Light"/>
                <a:cs typeface="Helvetica Neue Light"/>
                <a:sym typeface="Helvetica Neue Light"/>
              </a:rPr>
              <a:t> of different kinds of actions</a:t>
            </a:r>
            <a:endParaRPr/>
          </a:p>
          <a:p>
            <a:pPr indent="-285750" lvl="0" marL="285750" marR="0" rtl="0" algn="l">
              <a:spcBef>
                <a:spcPts val="0"/>
              </a:spcBef>
              <a:spcAft>
                <a:spcPts val="0"/>
              </a:spcAft>
              <a:buClr>
                <a:srgbClr val="000000"/>
              </a:buClr>
              <a:buSzPts val="1800"/>
              <a:buFont typeface="Courier New"/>
              <a:buChar char="o"/>
            </a:pPr>
            <a:r>
              <a:rPr b="1" lang="en-US" sz="1800">
                <a:solidFill>
                  <a:srgbClr val="000000"/>
                </a:solidFill>
                <a:latin typeface="Helvetica Neue Light"/>
                <a:ea typeface="Helvetica Neue Light"/>
                <a:cs typeface="Helvetica Neue Light"/>
                <a:sym typeface="Helvetica Neue Light"/>
              </a:rPr>
              <a:t>eligibility traces: </a:t>
            </a:r>
            <a:r>
              <a:rPr lang="en-US" sz="1800">
                <a:solidFill>
                  <a:srgbClr val="000000"/>
                </a:solidFill>
                <a:latin typeface="Helvetica Neue Light"/>
                <a:ea typeface="Helvetica Neue Light"/>
                <a:cs typeface="Helvetica Neue Light"/>
                <a:sym typeface="Helvetica Neue Light"/>
              </a:rPr>
              <a:t>learning the timescale for reinforcement </a:t>
            </a:r>
            <a:endParaRPr/>
          </a:p>
          <a:p>
            <a:pPr indent="-285750" lvl="0" marL="285750" marR="0" rtl="0" algn="l">
              <a:spcBef>
                <a:spcPts val="0"/>
              </a:spcBef>
              <a:spcAft>
                <a:spcPts val="0"/>
              </a:spcAft>
              <a:buClr>
                <a:srgbClr val="000000"/>
              </a:buClr>
              <a:buSzPts val="1800"/>
              <a:buFont typeface="Courier New"/>
              <a:buChar char="o"/>
            </a:pPr>
            <a:r>
              <a:rPr b="1" lang="en-US" sz="1800">
                <a:solidFill>
                  <a:srgbClr val="000000"/>
                </a:solidFill>
                <a:latin typeface="Helvetica Neue Light"/>
                <a:ea typeface="Helvetica Neue Light"/>
                <a:cs typeface="Helvetica Neue Light"/>
                <a:sym typeface="Helvetica Neue Light"/>
              </a:rPr>
              <a:t>chunking </a:t>
            </a:r>
            <a:r>
              <a:rPr lang="en-US" sz="1800">
                <a:solidFill>
                  <a:srgbClr val="000000"/>
                </a:solidFill>
                <a:latin typeface="Helvetica Neue Light"/>
                <a:ea typeface="Helvetica Neue Light"/>
                <a:cs typeface="Helvetica Neue Light"/>
                <a:sym typeface="Helvetica Neue Light"/>
              </a:rPr>
              <a:t>of actions into sequences</a:t>
            </a:r>
            <a:endParaRPr sz="1800">
              <a:solidFill>
                <a:schemeClr val="dk1"/>
              </a:solidFill>
              <a:latin typeface="Calibri"/>
              <a:ea typeface="Calibri"/>
              <a:cs typeface="Calibri"/>
              <a:sym typeface="Calibri"/>
            </a:endParaRPr>
          </a:p>
        </p:txBody>
      </p:sp>
      <p:sp>
        <p:nvSpPr>
          <p:cNvPr id="130" name="Google Shape;130;p4"/>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what is the computational role of motor cortex?</a:t>
            </a:r>
            <a:endParaRPr sz="3500">
              <a:solidFill>
                <a:schemeClr val="dk1"/>
              </a:solidFill>
              <a:latin typeface="Calibri"/>
              <a:ea typeface="Calibri"/>
              <a:cs typeface="Calibri"/>
              <a:sym typeface="Calibri"/>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6" name="Shape 586"/>
        <p:cNvGrpSpPr/>
        <p:nvPr/>
      </p:nvGrpSpPr>
      <p:grpSpPr>
        <a:xfrm>
          <a:off x="0" y="0"/>
          <a:ext cx="0" cy="0"/>
          <a:chOff x="0" y="0"/>
          <a:chExt cx="0" cy="0"/>
        </a:xfrm>
      </p:grpSpPr>
      <p:sp>
        <p:nvSpPr>
          <p:cNvPr id="587" name="Google Shape;587;p40"/>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qualitative pass: second taps only (early in learning)</a:t>
            </a:r>
            <a:endParaRPr sz="3500"/>
          </a:p>
        </p:txBody>
      </p:sp>
      <p:cxnSp>
        <p:nvCxnSpPr>
          <p:cNvPr id="588" name="Google Shape;588;p40"/>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589" name="Google Shape;589;p40"/>
          <p:cNvSpPr/>
          <p:nvPr/>
        </p:nvSpPr>
        <p:spPr>
          <a:xfrm>
            <a:off x="340402" y="1200564"/>
            <a:ext cx="20569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second taps only</a:t>
            </a:r>
            <a:endParaRPr b="1" sz="1800" u="sng">
              <a:solidFill>
                <a:schemeClr val="dk1"/>
              </a:solidFill>
              <a:latin typeface="Calibri"/>
              <a:ea typeface="Calibri"/>
              <a:cs typeface="Calibri"/>
              <a:sym typeface="Calibri"/>
            </a:endParaRPr>
          </a:p>
        </p:txBody>
      </p:sp>
      <p:pic>
        <p:nvPicPr>
          <p:cNvPr id="590" name="Google Shape;590;p40"/>
          <p:cNvPicPr preferRelativeResize="0"/>
          <p:nvPr/>
        </p:nvPicPr>
        <p:blipFill rotWithShape="1">
          <a:blip r:embed="rId3">
            <a:alphaModFix/>
          </a:blip>
          <a:srcRect b="0" l="0" r="0" t="0"/>
          <a:stretch/>
        </p:blipFill>
        <p:spPr>
          <a:xfrm>
            <a:off x="340402" y="1540613"/>
            <a:ext cx="3647006" cy="2352141"/>
          </a:xfrm>
          <a:prstGeom prst="rect">
            <a:avLst/>
          </a:prstGeom>
          <a:noFill/>
          <a:ln>
            <a:noFill/>
          </a:ln>
        </p:spPr>
      </p:pic>
      <p:sp>
        <p:nvSpPr>
          <p:cNvPr id="591" name="Google Shape;591;p40"/>
          <p:cNvSpPr/>
          <p:nvPr/>
        </p:nvSpPr>
        <p:spPr>
          <a:xfrm>
            <a:off x="554182" y="4564336"/>
            <a:ext cx="3433226" cy="923330"/>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tried cross correlation…</a:t>
            </a:r>
            <a:endParaRPr sz="1800">
              <a:solidFill>
                <a:srgbClr val="000000"/>
              </a:solidFill>
              <a:latin typeface="Helvetica Neue Light"/>
              <a:ea typeface="Helvetica Neue Light"/>
              <a:cs typeface="Helvetica Neue Light"/>
              <a:sym typeface="Helvetica Neue Light"/>
            </a:endParaRPr>
          </a:p>
          <a:p>
            <a:pPr indent="-342900" lvl="0" marL="34290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nothing came out of it, data are too noisy ☹</a:t>
            </a:r>
            <a:endParaRPr sz="1800">
              <a:solidFill>
                <a:srgbClr val="000000"/>
              </a:solidFill>
              <a:latin typeface="Helvetica Neue Light"/>
              <a:ea typeface="Helvetica Neue Light"/>
              <a:cs typeface="Helvetica Neue Light"/>
              <a:sym typeface="Helvetica Neue Light"/>
            </a:endParaRPr>
          </a:p>
        </p:txBody>
      </p:sp>
      <p:pic>
        <p:nvPicPr>
          <p:cNvPr id="592" name="Google Shape;592;p40"/>
          <p:cNvPicPr preferRelativeResize="0"/>
          <p:nvPr/>
        </p:nvPicPr>
        <p:blipFill rotWithShape="1">
          <a:blip r:embed="rId4">
            <a:alphaModFix/>
          </a:blip>
          <a:srcRect b="0" l="0" r="0" t="0"/>
          <a:stretch/>
        </p:blipFill>
        <p:spPr>
          <a:xfrm>
            <a:off x="4084646" y="1200564"/>
            <a:ext cx="8107354" cy="463990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7" name="Shape 597"/>
        <p:cNvGrpSpPr/>
        <p:nvPr/>
      </p:nvGrpSpPr>
      <p:grpSpPr>
        <a:xfrm>
          <a:off x="0" y="0"/>
          <a:ext cx="0" cy="0"/>
          <a:chOff x="0" y="0"/>
          <a:chExt cx="0" cy="0"/>
        </a:xfrm>
      </p:grpSpPr>
      <p:cxnSp>
        <p:nvCxnSpPr>
          <p:cNvPr id="598" name="Google Shape;598;p41"/>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599" name="Google Shape;599;p41"/>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transitions between taps evolve across learning?</a:t>
            </a:r>
            <a:endParaRPr sz="3500"/>
          </a:p>
        </p:txBody>
      </p:sp>
      <p:pic>
        <p:nvPicPr>
          <p:cNvPr id="600" name="Google Shape;600;p41"/>
          <p:cNvPicPr preferRelativeResize="0"/>
          <p:nvPr/>
        </p:nvPicPr>
        <p:blipFill rotWithShape="1">
          <a:blip r:embed="rId3">
            <a:alphaModFix/>
          </a:blip>
          <a:srcRect b="0" l="0" r="0" t="0"/>
          <a:stretch/>
        </p:blipFill>
        <p:spPr>
          <a:xfrm>
            <a:off x="554182" y="1147543"/>
            <a:ext cx="3492261" cy="3425469"/>
          </a:xfrm>
          <a:prstGeom prst="rect">
            <a:avLst/>
          </a:prstGeom>
          <a:noFill/>
          <a:ln>
            <a:noFill/>
          </a:ln>
        </p:spPr>
      </p:pic>
      <p:pic>
        <p:nvPicPr>
          <p:cNvPr id="601" name="Google Shape;601;p41"/>
          <p:cNvPicPr preferRelativeResize="0"/>
          <p:nvPr/>
        </p:nvPicPr>
        <p:blipFill rotWithShape="1">
          <a:blip r:embed="rId4">
            <a:alphaModFix/>
          </a:blip>
          <a:srcRect b="0" l="0" r="0" t="0"/>
          <a:stretch/>
        </p:blipFill>
        <p:spPr>
          <a:xfrm>
            <a:off x="4046443" y="1016944"/>
            <a:ext cx="4376698" cy="3556068"/>
          </a:xfrm>
          <a:prstGeom prst="rect">
            <a:avLst/>
          </a:prstGeom>
          <a:noFill/>
          <a:ln>
            <a:noFill/>
          </a:ln>
        </p:spPr>
      </p:pic>
      <p:sp>
        <p:nvSpPr>
          <p:cNvPr id="602" name="Google Shape;602;p41"/>
          <p:cNvSpPr/>
          <p:nvPr/>
        </p:nvSpPr>
        <p:spPr>
          <a:xfrm>
            <a:off x="838200" y="4815298"/>
            <a:ext cx="4658648"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approach</a:t>
            </a:r>
            <a:endParaRPr b="1" sz="1800" u="sng">
              <a:solidFill>
                <a:srgbClr val="000000"/>
              </a:solidFill>
              <a:latin typeface="Helvetica Neue Light"/>
              <a:ea typeface="Helvetica Neue Light"/>
              <a:cs typeface="Helvetica Neue Light"/>
              <a:sym typeface="Helvetica Neue Light"/>
            </a:endParaRPr>
          </a:p>
          <a:p>
            <a:pPr indent="-285750" lvl="0" marL="28575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take first 5000 and last 5000 taps</a:t>
            </a:r>
            <a:endParaRPr/>
          </a:p>
          <a:p>
            <a:pPr indent="-285750" lvl="0" marL="28575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only look at complete trials (no 1-tap trials)</a:t>
            </a:r>
            <a:endParaRPr/>
          </a:p>
          <a:p>
            <a:pPr indent="-285750" lvl="0" marL="28575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only look at transitions between tap 1🡪 tap 2</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cxnSp>
        <p:nvCxnSpPr>
          <p:cNvPr id="608" name="Google Shape;608;p42"/>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609" name="Google Shape;609;p42"/>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transitions between taps evolve across learning?</a:t>
            </a:r>
            <a:endParaRPr sz="3500"/>
          </a:p>
        </p:txBody>
      </p:sp>
      <p:pic>
        <p:nvPicPr>
          <p:cNvPr id="610" name="Google Shape;610;p42"/>
          <p:cNvPicPr preferRelativeResize="0"/>
          <p:nvPr/>
        </p:nvPicPr>
        <p:blipFill rotWithShape="1">
          <a:blip r:embed="rId3">
            <a:alphaModFix/>
          </a:blip>
          <a:srcRect b="50716" l="0" r="0" t="0"/>
          <a:stretch/>
        </p:blipFill>
        <p:spPr>
          <a:xfrm>
            <a:off x="4663533" y="1151402"/>
            <a:ext cx="6296056" cy="2627684"/>
          </a:xfrm>
          <a:prstGeom prst="rect">
            <a:avLst/>
          </a:prstGeom>
          <a:noFill/>
          <a:ln>
            <a:noFill/>
          </a:ln>
        </p:spPr>
      </p:pic>
      <p:pic>
        <p:nvPicPr>
          <p:cNvPr id="611" name="Google Shape;611;p42"/>
          <p:cNvPicPr preferRelativeResize="0"/>
          <p:nvPr/>
        </p:nvPicPr>
        <p:blipFill rotWithShape="1">
          <a:blip r:embed="rId3">
            <a:alphaModFix/>
          </a:blip>
          <a:srcRect b="0" l="0" r="0" t="49856"/>
          <a:stretch/>
        </p:blipFill>
        <p:spPr>
          <a:xfrm>
            <a:off x="4663533" y="3905795"/>
            <a:ext cx="6296056" cy="2673532"/>
          </a:xfrm>
          <a:prstGeom prst="rect">
            <a:avLst/>
          </a:prstGeom>
          <a:noFill/>
          <a:ln>
            <a:noFill/>
          </a:ln>
        </p:spPr>
      </p:pic>
      <p:pic>
        <p:nvPicPr>
          <p:cNvPr id="612" name="Google Shape;612;p42"/>
          <p:cNvPicPr preferRelativeResize="0"/>
          <p:nvPr/>
        </p:nvPicPr>
        <p:blipFill rotWithShape="1">
          <a:blip r:embed="rId4">
            <a:alphaModFix/>
          </a:blip>
          <a:srcRect b="0" l="0" r="0" t="0"/>
          <a:stretch/>
        </p:blipFill>
        <p:spPr>
          <a:xfrm>
            <a:off x="554182" y="1147543"/>
            <a:ext cx="3492261" cy="3425469"/>
          </a:xfrm>
          <a:prstGeom prst="rect">
            <a:avLst/>
          </a:prstGeom>
          <a:noFill/>
          <a:ln>
            <a:noFill/>
          </a:ln>
        </p:spPr>
      </p:pic>
      <p:sp>
        <p:nvSpPr>
          <p:cNvPr id="613" name="Google Shape;613;p42"/>
          <p:cNvSpPr/>
          <p:nvPr/>
        </p:nvSpPr>
        <p:spPr>
          <a:xfrm>
            <a:off x="838200" y="4806155"/>
            <a:ext cx="349647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different ”modes” emerge🡪 </a:t>
            </a:r>
            <a:endParaRPr/>
          </a:p>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animal switching between </a:t>
            </a:r>
            <a:endParaRPr/>
          </a:p>
          <a:p>
            <a:pPr indent="0" lvl="0" marL="0" marR="0" rtl="0" algn="l">
              <a:spcBef>
                <a:spcPts val="0"/>
              </a:spcBef>
              <a:spcAft>
                <a:spcPts val="0"/>
              </a:spcAft>
              <a:buNone/>
            </a:pPr>
            <a:r>
              <a:rPr lang="en-US" sz="1800">
                <a:solidFill>
                  <a:srgbClr val="000000"/>
                </a:solidFill>
                <a:latin typeface="Helvetica Neue Light"/>
                <a:ea typeface="Helvetica Neue Light"/>
                <a:cs typeface="Helvetica Neue Light"/>
                <a:sym typeface="Helvetica Neue Light"/>
              </a:rPr>
              <a:t>2 kinds of tap1 and 2 kinds of tap 2</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43"/>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 (lesioned)</a:t>
            </a:r>
            <a:endParaRPr sz="3500"/>
          </a:p>
        </p:txBody>
      </p:sp>
      <p:cxnSp>
        <p:nvCxnSpPr>
          <p:cNvPr id="620" name="Google Shape;620;p43"/>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621" name="Google Shape;621;p43"/>
          <p:cNvSpPr/>
          <p:nvPr/>
        </p:nvSpPr>
        <p:spPr>
          <a:xfrm>
            <a:off x="138106" y="5837916"/>
            <a:ext cx="1086678"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IPI</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6AA84F"/>
                </a:solidFill>
                <a:latin typeface="Arial"/>
                <a:ea typeface="Arial"/>
                <a:cs typeface="Arial"/>
                <a:sym typeface="Arial"/>
              </a:rPr>
              <a:t>ITI</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rgbClr val="0000FF"/>
                </a:solidFill>
                <a:latin typeface="Arial"/>
                <a:ea typeface="Arial"/>
                <a:cs typeface="Arial"/>
                <a:sym typeface="Arial"/>
              </a:rPr>
              <a:t>Extra</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p:txBody>
      </p:sp>
      <p:pic>
        <p:nvPicPr>
          <p:cNvPr descr="https://lh6.googleusercontent.com/1xc5oafQPeFK6raieFDbnJ0yDn6pcZvREO2VHJsGuF7DPqoDaAhidxoa7hSNaZhWW_RJJXV7AxpWkN-53rN7cPLHKn7lg9HW26vW_HQCCVXstBzRB_xgOcNgfdXp67V8bek-RhrF54k" id="622" name="Google Shape;622;p43"/>
          <p:cNvPicPr preferRelativeResize="0"/>
          <p:nvPr/>
        </p:nvPicPr>
        <p:blipFill rotWithShape="1">
          <a:blip r:embed="rId3">
            <a:alphaModFix/>
          </a:blip>
          <a:srcRect b="0" l="0" r="0" t="0"/>
          <a:stretch/>
        </p:blipFill>
        <p:spPr>
          <a:xfrm>
            <a:off x="213101" y="1149468"/>
            <a:ext cx="5108935" cy="3658381"/>
          </a:xfrm>
          <a:prstGeom prst="rect">
            <a:avLst/>
          </a:prstGeom>
          <a:noFill/>
          <a:ln>
            <a:noFill/>
          </a:ln>
        </p:spPr>
      </p:pic>
      <p:sp>
        <p:nvSpPr>
          <p:cNvPr id="623" name="Google Shape;623;p43"/>
          <p:cNvSpPr/>
          <p:nvPr/>
        </p:nvSpPr>
        <p:spPr>
          <a:xfrm>
            <a:off x="1087278" y="1140325"/>
            <a:ext cx="3633376"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Helvetica Neue Light"/>
                <a:ea typeface="Helvetica Neue Light"/>
                <a:cs typeface="Helvetica Neue Light"/>
                <a:sym typeface="Helvetica Neue Light"/>
              </a:rPr>
              <a:t>GP1830 (lesion) | feedback</a:t>
            </a:r>
            <a:endParaRPr sz="2000">
              <a:solidFill>
                <a:schemeClr val="dk1"/>
              </a:solidFill>
              <a:latin typeface="Calibri"/>
              <a:ea typeface="Calibri"/>
              <a:cs typeface="Calibri"/>
              <a:sym typeface="Calibri"/>
            </a:endParaRPr>
          </a:p>
        </p:txBody>
      </p:sp>
      <p:sp>
        <p:nvSpPr>
          <p:cNvPr id="624" name="Google Shape;624;p43"/>
          <p:cNvSpPr/>
          <p:nvPr/>
        </p:nvSpPr>
        <p:spPr>
          <a:xfrm>
            <a:off x="903227" y="1497326"/>
            <a:ext cx="833716" cy="276844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625" name="Google Shape;625;p43"/>
          <p:cNvSpPr/>
          <p:nvPr/>
        </p:nvSpPr>
        <p:spPr>
          <a:xfrm>
            <a:off x="979364" y="4524892"/>
            <a:ext cx="15151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Helvetica Neue Light"/>
                <a:ea typeface="Helvetica Neue Light"/>
                <a:cs typeface="Helvetica Neue Light"/>
                <a:sym typeface="Helvetica Neue Light"/>
              </a:rPr>
              <a:t>~16.8k</a:t>
            </a:r>
            <a:endParaRPr b="1" sz="1800">
              <a:solidFill>
                <a:schemeClr val="dk1"/>
              </a:solidFill>
              <a:latin typeface="Calibri"/>
              <a:ea typeface="Calibri"/>
              <a:cs typeface="Calibri"/>
              <a:sym typeface="Calibri"/>
            </a:endParaRPr>
          </a:p>
        </p:txBody>
      </p:sp>
      <p:pic>
        <p:nvPicPr>
          <p:cNvPr id="626" name="Google Shape;626;p43"/>
          <p:cNvPicPr preferRelativeResize="0"/>
          <p:nvPr/>
        </p:nvPicPr>
        <p:blipFill rotWithShape="1">
          <a:blip r:embed="rId4">
            <a:alphaModFix/>
          </a:blip>
          <a:srcRect b="0" l="0" r="0" t="0"/>
          <a:stretch/>
        </p:blipFill>
        <p:spPr>
          <a:xfrm>
            <a:off x="5345407" y="1340380"/>
            <a:ext cx="3520826" cy="5012085"/>
          </a:xfrm>
          <a:prstGeom prst="rect">
            <a:avLst/>
          </a:prstGeom>
          <a:noFill/>
          <a:ln>
            <a:noFill/>
          </a:ln>
        </p:spPr>
      </p:pic>
      <p:pic>
        <p:nvPicPr>
          <p:cNvPr id="627" name="Google Shape;627;p43"/>
          <p:cNvPicPr preferRelativeResize="0"/>
          <p:nvPr/>
        </p:nvPicPr>
        <p:blipFill rotWithShape="1">
          <a:blip r:embed="rId5">
            <a:alphaModFix/>
          </a:blip>
          <a:srcRect b="0" l="0" r="0" t="0"/>
          <a:stretch/>
        </p:blipFill>
        <p:spPr>
          <a:xfrm>
            <a:off x="8841277" y="1331237"/>
            <a:ext cx="3279240" cy="488984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632" name="Shape 632"/>
        <p:cNvGrpSpPr/>
        <p:nvPr/>
      </p:nvGrpSpPr>
      <p:grpSpPr>
        <a:xfrm>
          <a:off x="0" y="0"/>
          <a:ext cx="0" cy="0"/>
          <a:chOff x="0" y="0"/>
          <a:chExt cx="0" cy="0"/>
        </a:xfrm>
      </p:grpSpPr>
      <p:sp>
        <p:nvSpPr>
          <p:cNvPr id="633" name="Google Shape;633;p44"/>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cxnSp>
        <p:nvCxnSpPr>
          <p:cNvPr id="634" name="Google Shape;634;p44"/>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635" name="Google Shape;635;p44"/>
          <p:cNvPicPr preferRelativeResize="0"/>
          <p:nvPr/>
        </p:nvPicPr>
        <p:blipFill rotWithShape="1">
          <a:blip r:embed="rId3">
            <a:alphaModFix/>
          </a:blip>
          <a:srcRect b="0" l="0" r="0" t="0"/>
          <a:stretch/>
        </p:blipFill>
        <p:spPr>
          <a:xfrm>
            <a:off x="6514829" y="1546411"/>
            <a:ext cx="4838971" cy="3828939"/>
          </a:xfrm>
          <a:prstGeom prst="rect">
            <a:avLst/>
          </a:prstGeom>
          <a:noFill/>
          <a:ln>
            <a:noFill/>
          </a:ln>
        </p:spPr>
      </p:pic>
      <p:pic>
        <p:nvPicPr>
          <p:cNvPr id="636" name="Google Shape;636;p44"/>
          <p:cNvPicPr preferRelativeResize="0"/>
          <p:nvPr/>
        </p:nvPicPr>
        <p:blipFill rotWithShape="1">
          <a:blip r:embed="rId4">
            <a:alphaModFix/>
          </a:blip>
          <a:srcRect b="0" l="0" r="0" t="0"/>
          <a:stretch/>
        </p:blipFill>
        <p:spPr>
          <a:xfrm>
            <a:off x="554182" y="1100546"/>
            <a:ext cx="6680200" cy="5257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1" name="Shape 641"/>
        <p:cNvGrpSpPr/>
        <p:nvPr/>
      </p:nvGrpSpPr>
      <p:grpSpPr>
        <a:xfrm>
          <a:off x="0" y="0"/>
          <a:ext cx="0" cy="0"/>
          <a:chOff x="0" y="0"/>
          <a:chExt cx="0" cy="0"/>
        </a:xfrm>
      </p:grpSpPr>
      <p:cxnSp>
        <p:nvCxnSpPr>
          <p:cNvPr id="642" name="Google Shape;642;p45"/>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643" name="Google Shape;643;p45"/>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pic>
        <p:nvPicPr>
          <p:cNvPr id="644" name="Google Shape;644;p45"/>
          <p:cNvPicPr preferRelativeResize="0"/>
          <p:nvPr/>
        </p:nvPicPr>
        <p:blipFill rotWithShape="1">
          <a:blip r:embed="rId3">
            <a:alphaModFix/>
          </a:blip>
          <a:srcRect b="0" l="0" r="0" t="0"/>
          <a:stretch/>
        </p:blipFill>
        <p:spPr>
          <a:xfrm>
            <a:off x="3174274" y="1361175"/>
            <a:ext cx="9017726" cy="4688866"/>
          </a:xfrm>
          <a:prstGeom prst="rect">
            <a:avLst/>
          </a:prstGeom>
          <a:noFill/>
          <a:ln>
            <a:noFill/>
          </a:ln>
        </p:spPr>
      </p:pic>
      <p:pic>
        <p:nvPicPr>
          <p:cNvPr id="645" name="Google Shape;645;p45"/>
          <p:cNvPicPr preferRelativeResize="0"/>
          <p:nvPr/>
        </p:nvPicPr>
        <p:blipFill rotWithShape="1">
          <a:blip r:embed="rId4">
            <a:alphaModFix/>
          </a:blip>
          <a:srcRect b="0" l="0" r="0" t="0"/>
          <a:stretch/>
        </p:blipFill>
        <p:spPr>
          <a:xfrm>
            <a:off x="191590" y="2456374"/>
            <a:ext cx="3157538" cy="2498469"/>
          </a:xfrm>
          <a:prstGeom prst="rect">
            <a:avLst/>
          </a:prstGeom>
          <a:noFill/>
          <a:ln>
            <a:noFill/>
          </a:ln>
        </p:spPr>
      </p:pic>
      <p:sp>
        <p:nvSpPr>
          <p:cNvPr id="646" name="Google Shape;646;p45"/>
          <p:cNvSpPr/>
          <p:nvPr/>
        </p:nvSpPr>
        <p:spPr>
          <a:xfrm>
            <a:off x="380525" y="1209707"/>
            <a:ext cx="1680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first taps only</a:t>
            </a:r>
            <a:endParaRPr b="1" sz="1800" u="sng">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1" name="Shape 651"/>
        <p:cNvGrpSpPr/>
        <p:nvPr/>
      </p:nvGrpSpPr>
      <p:grpSpPr>
        <a:xfrm>
          <a:off x="0" y="0"/>
          <a:ext cx="0" cy="0"/>
          <a:chOff x="0" y="0"/>
          <a:chExt cx="0" cy="0"/>
        </a:xfrm>
      </p:grpSpPr>
      <p:cxnSp>
        <p:nvCxnSpPr>
          <p:cNvPr id="652" name="Google Shape;652;p46"/>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653" name="Google Shape;653;p46"/>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pic>
        <p:nvPicPr>
          <p:cNvPr id="654" name="Google Shape;654;p46"/>
          <p:cNvPicPr preferRelativeResize="0"/>
          <p:nvPr/>
        </p:nvPicPr>
        <p:blipFill rotWithShape="1">
          <a:blip r:embed="rId3">
            <a:alphaModFix/>
          </a:blip>
          <a:srcRect b="0" l="0" r="0" t="0"/>
          <a:stretch/>
        </p:blipFill>
        <p:spPr>
          <a:xfrm>
            <a:off x="3161211" y="1388087"/>
            <a:ext cx="9030789" cy="4712533"/>
          </a:xfrm>
          <a:prstGeom prst="rect">
            <a:avLst/>
          </a:prstGeom>
          <a:noFill/>
          <a:ln>
            <a:noFill/>
          </a:ln>
        </p:spPr>
      </p:pic>
      <p:pic>
        <p:nvPicPr>
          <p:cNvPr id="655" name="Google Shape;655;p46"/>
          <p:cNvPicPr preferRelativeResize="0"/>
          <p:nvPr/>
        </p:nvPicPr>
        <p:blipFill rotWithShape="1">
          <a:blip r:embed="rId4">
            <a:alphaModFix/>
          </a:blip>
          <a:srcRect b="0" l="0" r="0" t="0"/>
          <a:stretch/>
        </p:blipFill>
        <p:spPr>
          <a:xfrm>
            <a:off x="191590" y="2456374"/>
            <a:ext cx="3157538" cy="2498469"/>
          </a:xfrm>
          <a:prstGeom prst="rect">
            <a:avLst/>
          </a:prstGeom>
          <a:noFill/>
          <a:ln>
            <a:noFill/>
          </a:ln>
        </p:spPr>
      </p:pic>
      <p:sp>
        <p:nvSpPr>
          <p:cNvPr id="656" name="Google Shape;656;p46"/>
          <p:cNvSpPr/>
          <p:nvPr/>
        </p:nvSpPr>
        <p:spPr>
          <a:xfrm>
            <a:off x="380525" y="1209707"/>
            <a:ext cx="16802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first taps only</a:t>
            </a:r>
            <a:endParaRPr b="1" sz="1800" u="sng">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cxnSp>
        <p:nvCxnSpPr>
          <p:cNvPr id="662" name="Google Shape;662;p47"/>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663" name="Google Shape;663;p47"/>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pic>
        <p:nvPicPr>
          <p:cNvPr id="664" name="Google Shape;664;p47"/>
          <p:cNvPicPr preferRelativeResize="0"/>
          <p:nvPr/>
        </p:nvPicPr>
        <p:blipFill rotWithShape="1">
          <a:blip r:embed="rId3">
            <a:alphaModFix/>
          </a:blip>
          <a:srcRect b="0" l="0" r="0" t="0"/>
          <a:stretch/>
        </p:blipFill>
        <p:spPr>
          <a:xfrm>
            <a:off x="3958046" y="1209707"/>
            <a:ext cx="8233954" cy="4740761"/>
          </a:xfrm>
          <a:prstGeom prst="rect">
            <a:avLst/>
          </a:prstGeom>
          <a:noFill/>
          <a:ln>
            <a:noFill/>
          </a:ln>
        </p:spPr>
      </p:pic>
      <p:sp>
        <p:nvSpPr>
          <p:cNvPr id="665" name="Google Shape;665;p47"/>
          <p:cNvSpPr/>
          <p:nvPr/>
        </p:nvSpPr>
        <p:spPr>
          <a:xfrm>
            <a:off x="380525" y="1209707"/>
            <a:ext cx="20569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second taps only</a:t>
            </a:r>
            <a:endParaRPr b="1" sz="1800" u="sng">
              <a:solidFill>
                <a:schemeClr val="dk1"/>
              </a:solidFill>
              <a:latin typeface="Calibri"/>
              <a:ea typeface="Calibri"/>
              <a:cs typeface="Calibri"/>
              <a:sym typeface="Calibri"/>
            </a:endParaRPr>
          </a:p>
        </p:txBody>
      </p:sp>
      <p:pic>
        <p:nvPicPr>
          <p:cNvPr id="666" name="Google Shape;666;p47"/>
          <p:cNvPicPr preferRelativeResize="0"/>
          <p:nvPr/>
        </p:nvPicPr>
        <p:blipFill rotWithShape="1">
          <a:blip r:embed="rId4">
            <a:alphaModFix/>
          </a:blip>
          <a:srcRect b="0" l="0" r="0" t="0"/>
          <a:stretch/>
        </p:blipFill>
        <p:spPr>
          <a:xfrm>
            <a:off x="249265" y="2116184"/>
            <a:ext cx="3708781" cy="2692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cxnSp>
        <p:nvCxnSpPr>
          <p:cNvPr id="672" name="Google Shape;672;p48"/>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673" name="Google Shape;673;p48"/>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taps evolve across learning?</a:t>
            </a:r>
            <a:endParaRPr sz="3500"/>
          </a:p>
        </p:txBody>
      </p:sp>
      <p:sp>
        <p:nvSpPr>
          <p:cNvPr id="674" name="Google Shape;674;p48"/>
          <p:cNvSpPr/>
          <p:nvPr/>
        </p:nvSpPr>
        <p:spPr>
          <a:xfrm>
            <a:off x="380525" y="1209707"/>
            <a:ext cx="205697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u="sng">
                <a:solidFill>
                  <a:srgbClr val="000000"/>
                </a:solidFill>
                <a:latin typeface="Helvetica Neue Light"/>
                <a:ea typeface="Helvetica Neue Light"/>
                <a:cs typeface="Helvetica Neue Light"/>
                <a:sym typeface="Helvetica Neue Light"/>
              </a:rPr>
              <a:t>second taps only</a:t>
            </a:r>
            <a:endParaRPr b="1" sz="1800" u="sng">
              <a:solidFill>
                <a:schemeClr val="dk1"/>
              </a:solidFill>
              <a:latin typeface="Calibri"/>
              <a:ea typeface="Calibri"/>
              <a:cs typeface="Calibri"/>
              <a:sym typeface="Calibri"/>
            </a:endParaRPr>
          </a:p>
        </p:txBody>
      </p:sp>
      <p:pic>
        <p:nvPicPr>
          <p:cNvPr id="675" name="Google Shape;675;p48"/>
          <p:cNvPicPr preferRelativeResize="0"/>
          <p:nvPr/>
        </p:nvPicPr>
        <p:blipFill rotWithShape="1">
          <a:blip r:embed="rId3">
            <a:alphaModFix/>
          </a:blip>
          <a:srcRect b="0" l="0" r="0" t="0"/>
          <a:stretch/>
        </p:blipFill>
        <p:spPr>
          <a:xfrm>
            <a:off x="249265" y="2116184"/>
            <a:ext cx="3708781" cy="2692400"/>
          </a:xfrm>
          <a:prstGeom prst="rect">
            <a:avLst/>
          </a:prstGeom>
          <a:noFill/>
          <a:ln>
            <a:noFill/>
          </a:ln>
        </p:spPr>
      </p:pic>
      <p:pic>
        <p:nvPicPr>
          <p:cNvPr id="676" name="Google Shape;676;p48"/>
          <p:cNvPicPr preferRelativeResize="0"/>
          <p:nvPr/>
        </p:nvPicPr>
        <p:blipFill rotWithShape="1">
          <a:blip r:embed="rId4">
            <a:alphaModFix/>
          </a:blip>
          <a:srcRect b="0" l="0" r="0" t="0"/>
          <a:stretch/>
        </p:blipFill>
        <p:spPr>
          <a:xfrm>
            <a:off x="3958046" y="1209707"/>
            <a:ext cx="8158428" cy="464245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cxnSp>
        <p:nvCxnSpPr>
          <p:cNvPr id="682" name="Google Shape;682;p49"/>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683" name="Google Shape;683;p49"/>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how do transitions between taps evolve across learning?</a:t>
            </a:r>
            <a:endParaRPr sz="3500"/>
          </a:p>
        </p:txBody>
      </p:sp>
      <p:pic>
        <p:nvPicPr>
          <p:cNvPr id="684" name="Google Shape;684;p49"/>
          <p:cNvPicPr preferRelativeResize="0"/>
          <p:nvPr/>
        </p:nvPicPr>
        <p:blipFill rotWithShape="1">
          <a:blip r:embed="rId3">
            <a:alphaModFix/>
          </a:blip>
          <a:srcRect b="0" l="0" r="0" t="0"/>
          <a:stretch/>
        </p:blipFill>
        <p:spPr>
          <a:xfrm>
            <a:off x="838200" y="3981450"/>
            <a:ext cx="3288337" cy="2799424"/>
          </a:xfrm>
          <a:prstGeom prst="rect">
            <a:avLst/>
          </a:prstGeom>
          <a:noFill/>
          <a:ln>
            <a:noFill/>
          </a:ln>
        </p:spPr>
      </p:pic>
      <p:pic>
        <p:nvPicPr>
          <p:cNvPr id="685" name="Google Shape;685;p49"/>
          <p:cNvPicPr preferRelativeResize="0"/>
          <p:nvPr/>
        </p:nvPicPr>
        <p:blipFill rotWithShape="1">
          <a:blip r:embed="rId4">
            <a:alphaModFix/>
          </a:blip>
          <a:srcRect b="0" l="0" r="0" t="0"/>
          <a:stretch/>
        </p:blipFill>
        <p:spPr>
          <a:xfrm>
            <a:off x="1003801" y="1104900"/>
            <a:ext cx="2957137" cy="2846738"/>
          </a:xfrm>
          <a:prstGeom prst="rect">
            <a:avLst/>
          </a:prstGeom>
          <a:noFill/>
          <a:ln>
            <a:noFill/>
          </a:ln>
        </p:spPr>
      </p:pic>
      <p:pic>
        <p:nvPicPr>
          <p:cNvPr id="686" name="Google Shape;686;p49"/>
          <p:cNvPicPr preferRelativeResize="0"/>
          <p:nvPr/>
        </p:nvPicPr>
        <p:blipFill rotWithShape="1">
          <a:blip r:embed="rId5">
            <a:alphaModFix/>
          </a:blip>
          <a:srcRect b="0" l="0" r="0" t="0"/>
          <a:stretch/>
        </p:blipFill>
        <p:spPr>
          <a:xfrm>
            <a:off x="4500418" y="1104900"/>
            <a:ext cx="7137400" cy="57531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cxnSp>
        <p:nvCxnSpPr>
          <p:cNvPr id="136" name="Google Shape;136;p5"/>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137" name="Google Shape;137;p5"/>
          <p:cNvSpPr/>
          <p:nvPr/>
        </p:nvSpPr>
        <p:spPr>
          <a:xfrm>
            <a:off x="4120302" y="1435460"/>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FF0000"/>
                </a:solidFill>
                <a:latin typeface="Helvetica Neue Light"/>
                <a:ea typeface="Helvetica Neue Light"/>
                <a:cs typeface="Helvetica Neue Light"/>
                <a:sym typeface="Helvetica Neue Light"/>
              </a:rPr>
              <a:t>reinforcement learning</a:t>
            </a:r>
            <a:endParaRPr sz="2500">
              <a:solidFill>
                <a:srgbClr val="FF0000"/>
              </a:solidFill>
              <a:latin typeface="Helvetica Neue Light"/>
              <a:ea typeface="Helvetica Neue Light"/>
              <a:cs typeface="Helvetica Neue Light"/>
              <a:sym typeface="Helvetica Neue Light"/>
            </a:endParaRPr>
          </a:p>
        </p:txBody>
      </p:sp>
      <p:sp>
        <p:nvSpPr>
          <p:cNvPr id="138" name="Google Shape;138;p5"/>
          <p:cNvSpPr/>
          <p:nvPr/>
        </p:nvSpPr>
        <p:spPr>
          <a:xfrm>
            <a:off x="1048060" y="3114273"/>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00B050"/>
                </a:solidFill>
                <a:latin typeface="Helvetica Neue Light"/>
                <a:ea typeface="Helvetica Neue Light"/>
                <a:cs typeface="Helvetica Neue Light"/>
                <a:sym typeface="Helvetica Neue Light"/>
              </a:rPr>
              <a:t>state discovery</a:t>
            </a:r>
            <a:endParaRPr sz="2500">
              <a:solidFill>
                <a:srgbClr val="00B050"/>
              </a:solidFill>
              <a:latin typeface="Helvetica Neue Light"/>
              <a:ea typeface="Helvetica Neue Light"/>
              <a:cs typeface="Helvetica Neue Light"/>
              <a:sym typeface="Helvetica Neue Light"/>
            </a:endParaRPr>
          </a:p>
        </p:txBody>
      </p:sp>
      <p:sp>
        <p:nvSpPr>
          <p:cNvPr id="139" name="Google Shape;139;p5"/>
          <p:cNvSpPr/>
          <p:nvPr/>
        </p:nvSpPr>
        <p:spPr>
          <a:xfrm>
            <a:off x="7147574" y="3114273"/>
            <a:ext cx="3951396" cy="4770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2500">
                <a:solidFill>
                  <a:srgbClr val="0070C0"/>
                </a:solidFill>
                <a:latin typeface="Helvetica Neue Light"/>
                <a:ea typeface="Helvetica Neue Light"/>
                <a:cs typeface="Helvetica Neue Light"/>
                <a:sym typeface="Helvetica Neue Light"/>
              </a:rPr>
              <a:t>sequence learning</a:t>
            </a:r>
            <a:endParaRPr sz="2500">
              <a:solidFill>
                <a:srgbClr val="0070C0"/>
              </a:solidFill>
              <a:latin typeface="Helvetica Neue Light"/>
              <a:ea typeface="Helvetica Neue Light"/>
              <a:cs typeface="Helvetica Neue Light"/>
              <a:sym typeface="Helvetica Neue Light"/>
            </a:endParaRPr>
          </a:p>
        </p:txBody>
      </p:sp>
      <p:cxnSp>
        <p:nvCxnSpPr>
          <p:cNvPr id="140" name="Google Shape;140;p5"/>
          <p:cNvCxnSpPr>
            <a:stCxn id="137" idx="2"/>
            <a:endCxn id="138" idx="0"/>
          </p:cNvCxnSpPr>
          <p:nvPr/>
        </p:nvCxnSpPr>
        <p:spPr>
          <a:xfrm flipH="1">
            <a:off x="3023700" y="1912514"/>
            <a:ext cx="3072300" cy="1201800"/>
          </a:xfrm>
          <a:prstGeom prst="straightConnector1">
            <a:avLst/>
          </a:prstGeom>
          <a:noFill/>
          <a:ln cap="flat" cmpd="sng" w="9525">
            <a:solidFill>
              <a:schemeClr val="dk1"/>
            </a:solidFill>
            <a:prstDash val="solid"/>
            <a:miter lim="800000"/>
            <a:headEnd len="sm" w="sm" type="none"/>
            <a:tailEnd len="med" w="med" type="triangle"/>
          </a:ln>
        </p:spPr>
      </p:cxnSp>
      <p:cxnSp>
        <p:nvCxnSpPr>
          <p:cNvPr id="141" name="Google Shape;141;p5"/>
          <p:cNvCxnSpPr>
            <a:stCxn id="137" idx="2"/>
            <a:endCxn id="139" idx="0"/>
          </p:cNvCxnSpPr>
          <p:nvPr/>
        </p:nvCxnSpPr>
        <p:spPr>
          <a:xfrm>
            <a:off x="6096000" y="1912514"/>
            <a:ext cx="3027300" cy="1201800"/>
          </a:xfrm>
          <a:prstGeom prst="straightConnector1">
            <a:avLst/>
          </a:prstGeom>
          <a:noFill/>
          <a:ln cap="flat" cmpd="sng" w="9525">
            <a:solidFill>
              <a:schemeClr val="dk1"/>
            </a:solidFill>
            <a:prstDash val="solid"/>
            <a:miter lim="800000"/>
            <a:headEnd len="sm" w="sm" type="none"/>
            <a:tailEnd len="med" w="med" type="triangle"/>
          </a:ln>
        </p:spPr>
      </p:cxnSp>
      <p:sp>
        <p:nvSpPr>
          <p:cNvPr id="142" name="Google Shape;142;p5"/>
          <p:cNvSpPr/>
          <p:nvPr/>
        </p:nvSpPr>
        <p:spPr>
          <a:xfrm>
            <a:off x="443564" y="3612504"/>
            <a:ext cx="5160387" cy="646331"/>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Courier New"/>
              <a:buChar char="o"/>
            </a:pPr>
            <a:r>
              <a:rPr lang="en-US" sz="1800">
                <a:solidFill>
                  <a:srgbClr val="000000"/>
                </a:solidFill>
                <a:latin typeface="Helvetica Neue Light"/>
                <a:ea typeface="Helvetica Neue Light"/>
                <a:cs typeface="Helvetica Neue Light"/>
                <a:sym typeface="Helvetica Neue Light"/>
              </a:rPr>
              <a:t>learning the appropriate </a:t>
            </a:r>
            <a:r>
              <a:rPr b="1" lang="en-US" sz="1800">
                <a:solidFill>
                  <a:srgbClr val="000000"/>
                </a:solidFill>
                <a:latin typeface="Helvetica Neue Light"/>
                <a:ea typeface="Helvetica Neue Light"/>
                <a:cs typeface="Helvetica Neue Light"/>
                <a:sym typeface="Helvetica Neue Light"/>
              </a:rPr>
              <a:t>state space</a:t>
            </a:r>
            <a:r>
              <a:rPr lang="en-US" sz="1800">
                <a:solidFill>
                  <a:srgbClr val="000000"/>
                </a:solidFill>
                <a:latin typeface="Helvetica Neue Light"/>
                <a:ea typeface="Helvetica Neue Light"/>
                <a:cs typeface="Helvetica Neue Light"/>
                <a:sym typeface="Helvetica Neue Light"/>
              </a:rPr>
              <a:t> for the task</a:t>
            </a:r>
            <a:endParaRPr/>
          </a:p>
          <a:p>
            <a:pPr indent="-285750" lvl="1" marL="742950" marR="0" rtl="0" algn="l">
              <a:spcBef>
                <a:spcPts val="0"/>
              </a:spcBef>
              <a:spcAft>
                <a:spcPts val="0"/>
              </a:spcAft>
              <a:buClr>
                <a:srgbClr val="000000"/>
              </a:buClr>
              <a:buSzPts val="1800"/>
              <a:buFont typeface="Courier New"/>
              <a:buChar char="o"/>
            </a:pPr>
            <a:r>
              <a:rPr b="0" i="0" lang="en-US" sz="1800" u="none" cap="none" strike="noStrike">
                <a:solidFill>
                  <a:srgbClr val="000000"/>
                </a:solidFill>
                <a:latin typeface="Helvetica Neue Light"/>
                <a:ea typeface="Helvetica Neue Light"/>
                <a:cs typeface="Helvetica Neue Light"/>
                <a:sym typeface="Helvetica Neue Light"/>
              </a:rPr>
              <a:t>ITI vs IPI</a:t>
            </a:r>
            <a:endParaRPr b="0" i="0" sz="1800" u="none" cap="none" strike="noStrike">
              <a:solidFill>
                <a:schemeClr val="dk1"/>
              </a:solidFill>
              <a:latin typeface="Calibri"/>
              <a:ea typeface="Calibri"/>
              <a:cs typeface="Calibri"/>
              <a:sym typeface="Calibri"/>
            </a:endParaRPr>
          </a:p>
        </p:txBody>
      </p:sp>
      <p:sp>
        <p:nvSpPr>
          <p:cNvPr id="143" name="Google Shape;143;p5"/>
          <p:cNvSpPr/>
          <p:nvPr/>
        </p:nvSpPr>
        <p:spPr>
          <a:xfrm>
            <a:off x="6139121" y="3585015"/>
            <a:ext cx="5968301" cy="923330"/>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800"/>
              <a:buFont typeface="Courier New"/>
              <a:buChar char="o"/>
            </a:pPr>
            <a:r>
              <a:rPr b="1" lang="en-US" sz="1800">
                <a:solidFill>
                  <a:srgbClr val="000000"/>
                </a:solidFill>
                <a:latin typeface="Helvetica Neue Light"/>
                <a:ea typeface="Helvetica Neue Light"/>
                <a:cs typeface="Helvetica Neue Light"/>
                <a:sym typeface="Helvetica Neue Light"/>
              </a:rPr>
              <a:t>exploration</a:t>
            </a:r>
            <a:r>
              <a:rPr lang="en-US" sz="1800">
                <a:solidFill>
                  <a:srgbClr val="000000"/>
                </a:solidFill>
                <a:latin typeface="Helvetica Neue Light"/>
                <a:ea typeface="Helvetica Neue Light"/>
                <a:cs typeface="Helvetica Neue Light"/>
                <a:sym typeface="Helvetica Neue Light"/>
              </a:rPr>
              <a:t> of different kinds of actions</a:t>
            </a:r>
            <a:endParaRPr/>
          </a:p>
          <a:p>
            <a:pPr indent="-285750" lvl="0" marL="285750" marR="0" rtl="0" algn="l">
              <a:spcBef>
                <a:spcPts val="0"/>
              </a:spcBef>
              <a:spcAft>
                <a:spcPts val="0"/>
              </a:spcAft>
              <a:buClr>
                <a:srgbClr val="000000"/>
              </a:buClr>
              <a:buSzPts val="1800"/>
              <a:buFont typeface="Courier New"/>
              <a:buChar char="o"/>
            </a:pPr>
            <a:r>
              <a:rPr b="1" lang="en-US" sz="1800">
                <a:solidFill>
                  <a:srgbClr val="000000"/>
                </a:solidFill>
                <a:latin typeface="Helvetica Neue Light"/>
                <a:ea typeface="Helvetica Neue Light"/>
                <a:cs typeface="Helvetica Neue Light"/>
                <a:sym typeface="Helvetica Neue Light"/>
              </a:rPr>
              <a:t>eligibility traces: </a:t>
            </a:r>
            <a:r>
              <a:rPr lang="en-US" sz="1800">
                <a:solidFill>
                  <a:srgbClr val="000000"/>
                </a:solidFill>
                <a:latin typeface="Helvetica Neue Light"/>
                <a:ea typeface="Helvetica Neue Light"/>
                <a:cs typeface="Helvetica Neue Light"/>
                <a:sym typeface="Helvetica Neue Light"/>
              </a:rPr>
              <a:t>learning the timescale for reinforcement </a:t>
            </a:r>
            <a:endParaRPr/>
          </a:p>
          <a:p>
            <a:pPr indent="-285750" lvl="0" marL="285750" marR="0" rtl="0" algn="l">
              <a:spcBef>
                <a:spcPts val="0"/>
              </a:spcBef>
              <a:spcAft>
                <a:spcPts val="0"/>
              </a:spcAft>
              <a:buClr>
                <a:srgbClr val="000000"/>
              </a:buClr>
              <a:buSzPts val="1800"/>
              <a:buFont typeface="Courier New"/>
              <a:buChar char="o"/>
            </a:pPr>
            <a:r>
              <a:rPr b="1" lang="en-US" sz="1800">
                <a:solidFill>
                  <a:srgbClr val="000000"/>
                </a:solidFill>
                <a:latin typeface="Helvetica Neue Light"/>
                <a:ea typeface="Helvetica Neue Light"/>
                <a:cs typeface="Helvetica Neue Light"/>
                <a:sym typeface="Helvetica Neue Light"/>
              </a:rPr>
              <a:t>chunking </a:t>
            </a:r>
            <a:r>
              <a:rPr lang="en-US" sz="1800">
                <a:solidFill>
                  <a:srgbClr val="000000"/>
                </a:solidFill>
                <a:latin typeface="Helvetica Neue Light"/>
                <a:ea typeface="Helvetica Neue Light"/>
                <a:cs typeface="Helvetica Neue Light"/>
                <a:sym typeface="Helvetica Neue Light"/>
              </a:rPr>
              <a:t>of actions into sequences</a:t>
            </a:r>
            <a:endParaRPr sz="1800">
              <a:solidFill>
                <a:schemeClr val="dk1"/>
              </a:solidFill>
              <a:latin typeface="Calibri"/>
              <a:ea typeface="Calibri"/>
              <a:cs typeface="Calibri"/>
              <a:sym typeface="Calibri"/>
            </a:endParaRPr>
          </a:p>
        </p:txBody>
      </p:sp>
      <p:sp>
        <p:nvSpPr>
          <p:cNvPr id="144" name="Google Shape;144;p5"/>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what is the computational role of motor cortex?</a:t>
            </a:r>
            <a:endParaRPr sz="3500">
              <a:solidFill>
                <a:schemeClr val="dk1"/>
              </a:solidFill>
              <a:latin typeface="Calibri"/>
              <a:ea typeface="Calibri"/>
              <a:cs typeface="Calibri"/>
              <a:sym typeface="Calibri"/>
            </a:endParaRPr>
          </a:p>
        </p:txBody>
      </p:sp>
      <p:sp>
        <p:nvSpPr>
          <p:cNvPr id="145" name="Google Shape;145;p5"/>
          <p:cNvSpPr/>
          <p:nvPr/>
        </p:nvSpPr>
        <p:spPr>
          <a:xfrm>
            <a:off x="6134101" y="1912514"/>
            <a:ext cx="5932982" cy="3453966"/>
          </a:xfrm>
          <a:prstGeom prst="rect">
            <a:avLst/>
          </a:prstGeom>
          <a:solidFill>
            <a:schemeClr val="lt1">
              <a:alpha val="80784"/>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1" name="Shape 691"/>
        <p:cNvGrpSpPr/>
        <p:nvPr/>
      </p:nvGrpSpPr>
      <p:grpSpPr>
        <a:xfrm>
          <a:off x="0" y="0"/>
          <a:ext cx="0" cy="0"/>
          <a:chOff x="0" y="0"/>
          <a:chExt cx="0" cy="0"/>
        </a:xfrm>
      </p:grpSpPr>
      <p:cxnSp>
        <p:nvCxnSpPr>
          <p:cNvPr id="692" name="Google Shape;692;p50"/>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693" name="Google Shape;693;p50"/>
          <p:cNvSpPr/>
          <p:nvPr/>
        </p:nvSpPr>
        <p:spPr>
          <a:xfrm>
            <a:off x="554182" y="1089977"/>
            <a:ext cx="10688441" cy="43396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Results</a:t>
            </a:r>
            <a:endParaRPr b="1" sz="2300" u="sng">
              <a:solidFill>
                <a:srgbClr val="000000"/>
              </a:solidFill>
              <a:latin typeface="Helvetica Neue Light"/>
              <a:ea typeface="Helvetica Neue Light"/>
              <a:cs typeface="Helvetica Neue Light"/>
              <a:sym typeface="Helvetica Neue Light"/>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taps and transitions evolve over the course of learning</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qualitatively, tap frequency does seem to track reward rate (intact)</a:t>
            </a:r>
            <a:endParaRPr sz="2300">
              <a:solidFill>
                <a:srgbClr val="000000"/>
              </a:solidFill>
              <a:latin typeface="Helvetica Neue Light"/>
              <a:ea typeface="Helvetica Neue Light"/>
              <a:cs typeface="Helvetica Neue Light"/>
              <a:sym typeface="Helvetica Neue Light"/>
            </a:endParaRPr>
          </a:p>
          <a:p>
            <a:pPr indent="-196850" lvl="1" marL="800100" marR="0" rtl="0" algn="l">
              <a:spcBef>
                <a:spcPts val="0"/>
              </a:spcBef>
              <a:spcAft>
                <a:spcPts val="0"/>
              </a:spcAft>
              <a:buClr>
                <a:schemeClr val="dk1"/>
              </a:buClr>
              <a:buSzPts val="2300"/>
              <a:buFont typeface="Courier New"/>
              <a:buNone/>
            </a:pPr>
            <a:r>
              <a:t/>
            </a:r>
            <a:endParaRPr b="1" i="0" sz="2300" u="sng" cap="none" strike="noStrike">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Going forward</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Need better analyses to deal with noisy data!</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Can do the same analyses on transitions</a:t>
            </a:r>
            <a:endParaRPr/>
          </a:p>
          <a:p>
            <a:pPr indent="-342900" lvl="1" marL="800100" marR="0" rtl="0" algn="l">
              <a:spcBef>
                <a:spcPts val="0"/>
              </a:spcBef>
              <a:spcAft>
                <a:spcPts val="0"/>
              </a:spcAft>
              <a:buClr>
                <a:srgbClr val="000000"/>
              </a:buClr>
              <a:buSzPts val="2300"/>
              <a:buFont typeface="Courier New"/>
              <a:buChar char="o"/>
            </a:pPr>
            <a:r>
              <a:rPr b="0" i="0" lang="en-US" sz="2300" u="none" cap="none" strike="noStrike">
                <a:solidFill>
                  <a:srgbClr val="000000"/>
                </a:solidFill>
                <a:latin typeface="Helvetica Neue Light"/>
                <a:ea typeface="Helvetica Neue Light"/>
                <a:cs typeface="Helvetica Neue Light"/>
                <a:sym typeface="Helvetica Neue Light"/>
              </a:rPr>
              <a:t>Are lesioned animals able to learn at the level of transitions?</a:t>
            </a:r>
            <a:endParaRPr/>
          </a:p>
          <a:p>
            <a:pPr indent="-342900" lvl="1" marL="800100" marR="0" rtl="0" algn="l">
              <a:spcBef>
                <a:spcPts val="0"/>
              </a:spcBef>
              <a:spcAft>
                <a:spcPts val="0"/>
              </a:spcAft>
              <a:buClr>
                <a:srgbClr val="000000"/>
              </a:buClr>
              <a:buSzPts val="2300"/>
              <a:buFont typeface="Courier New"/>
              <a:buChar char="o"/>
            </a:pPr>
            <a:r>
              <a:rPr b="0" i="0" lang="en-US" sz="2300" u="none" cap="none" strike="noStrike">
                <a:solidFill>
                  <a:srgbClr val="000000"/>
                </a:solidFill>
                <a:latin typeface="Helvetica Neue Light"/>
                <a:ea typeface="Helvetica Neue Light"/>
                <a:cs typeface="Helvetica Neue Light"/>
                <a:sym typeface="Helvetica Neue Light"/>
              </a:rPr>
              <a:t>Why would some animals learn 2 different modes?</a:t>
            </a:r>
            <a:endParaRPr/>
          </a:p>
          <a:p>
            <a:pPr indent="-342900" lvl="0" marL="342900" marR="0" rtl="0" algn="l">
              <a:spcBef>
                <a:spcPts val="0"/>
              </a:spcBef>
              <a:spcAft>
                <a:spcPts val="0"/>
              </a:spcAft>
              <a:buClr>
                <a:srgbClr val="000000"/>
              </a:buClr>
              <a:buSzPts val="2300"/>
              <a:buFont typeface="Courier New"/>
              <a:buChar char="o"/>
            </a:pPr>
            <a:r>
              <a:rPr lang="en-US" sz="2300">
                <a:solidFill>
                  <a:srgbClr val="000000"/>
                </a:solidFill>
                <a:latin typeface="Helvetica Neue Light"/>
                <a:ea typeface="Helvetica Neue Light"/>
                <a:cs typeface="Helvetica Neue Light"/>
                <a:sym typeface="Helvetica Neue Light"/>
              </a:rPr>
              <a:t>Bottom-up analyses can in turn inform future simulations</a:t>
            </a:r>
            <a:endParaRPr/>
          </a:p>
          <a:p>
            <a:pPr indent="-196850" lvl="0" marL="342900" marR="0" rtl="0" algn="l">
              <a:spcBef>
                <a:spcPts val="0"/>
              </a:spcBef>
              <a:spcAft>
                <a:spcPts val="0"/>
              </a:spcAft>
              <a:buClr>
                <a:schemeClr val="dk1"/>
              </a:buClr>
              <a:buSzPts val="2300"/>
              <a:buFont typeface="Courier New"/>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chemeClr val="dk1"/>
              </a:solidFill>
              <a:latin typeface="Calibri"/>
              <a:ea typeface="Calibri"/>
              <a:cs typeface="Calibri"/>
              <a:sym typeface="Calibri"/>
            </a:endParaRPr>
          </a:p>
        </p:txBody>
      </p:sp>
      <p:sp>
        <p:nvSpPr>
          <p:cNvPr id="694" name="Google Shape;694;p50"/>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is motor cortex responsible for </a:t>
            </a:r>
            <a:r>
              <a:rPr lang="en-US" sz="3600">
                <a:solidFill>
                  <a:srgbClr val="0070C0"/>
                </a:solidFill>
                <a:latin typeface="Helvetica Neue Light"/>
                <a:ea typeface="Helvetica Neue Light"/>
                <a:cs typeface="Helvetica Neue Light"/>
                <a:sym typeface="Helvetica Neue Light"/>
              </a:rPr>
              <a:t>sequence learning</a:t>
            </a:r>
            <a:r>
              <a:rPr lang="en-US" sz="3500">
                <a:solidFill>
                  <a:srgbClr val="000000"/>
                </a:solidFill>
                <a:latin typeface="Helvetica Neue Light"/>
                <a:ea typeface="Helvetica Neue Light"/>
                <a:cs typeface="Helvetica Neue Light"/>
                <a:sym typeface="Helvetica Neue Light"/>
              </a:rPr>
              <a:t>?</a:t>
            </a:r>
            <a:endParaRPr sz="35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51"/>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other rats</a:t>
            </a:r>
            <a:endParaRPr sz="3500"/>
          </a:p>
        </p:txBody>
      </p:sp>
      <p:cxnSp>
        <p:nvCxnSpPr>
          <p:cNvPr id="701" name="Google Shape;701;p51"/>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5.googleusercontent.com/fxhpICDdOFysho_fGNnIykqJxBCmXGrjgpIKUL_J3j7omSxQrbnKGuILlwtFb96UOlqr2tjo-gGQYgWUWmcSjHSSx8LOHR571RBM5zMMXqOVyXb9bpnl1mfirMnWHm5cQqRGP_X9iTs" id="702" name="Google Shape;702;p51"/>
          <p:cNvPicPr preferRelativeResize="0"/>
          <p:nvPr/>
        </p:nvPicPr>
        <p:blipFill rotWithShape="1">
          <a:blip r:embed="rId3">
            <a:alphaModFix/>
          </a:blip>
          <a:srcRect b="0" l="0" r="0" t="0"/>
          <a:stretch/>
        </p:blipFill>
        <p:spPr>
          <a:xfrm>
            <a:off x="117463" y="1252490"/>
            <a:ext cx="5978537" cy="3663580"/>
          </a:xfrm>
          <a:prstGeom prst="rect">
            <a:avLst/>
          </a:prstGeom>
          <a:noFill/>
          <a:ln>
            <a:noFill/>
          </a:ln>
        </p:spPr>
      </p:pic>
      <p:sp>
        <p:nvSpPr>
          <p:cNvPr id="703" name="Google Shape;703;p51"/>
          <p:cNvSpPr/>
          <p:nvPr/>
        </p:nvSpPr>
        <p:spPr>
          <a:xfrm>
            <a:off x="2397774" y="1061578"/>
            <a:ext cx="1850186"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Helvetica Neue Light"/>
                <a:ea typeface="Helvetica Neue Light"/>
                <a:cs typeface="Helvetica Neue Light"/>
                <a:sym typeface="Helvetica Neue Light"/>
              </a:rPr>
              <a:t>GP1829 (lesion)</a:t>
            </a:r>
            <a:endParaRPr sz="2000">
              <a:solidFill>
                <a:schemeClr val="dk1"/>
              </a:solidFill>
              <a:latin typeface="Calibri"/>
              <a:ea typeface="Calibri"/>
              <a:cs typeface="Calibri"/>
              <a:sym typeface="Calibri"/>
            </a:endParaRPr>
          </a:p>
        </p:txBody>
      </p:sp>
      <p:sp>
        <p:nvSpPr>
          <p:cNvPr id="704" name="Google Shape;704;p51"/>
          <p:cNvSpPr/>
          <p:nvPr/>
        </p:nvSpPr>
        <p:spPr>
          <a:xfrm>
            <a:off x="867480" y="1461688"/>
            <a:ext cx="2796986" cy="303654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05" name="Google Shape;705;p51"/>
          <p:cNvSpPr/>
          <p:nvPr/>
        </p:nvSpPr>
        <p:spPr>
          <a:xfrm>
            <a:off x="750815" y="4884828"/>
            <a:ext cx="15151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Helvetica Neue Light"/>
                <a:ea typeface="Helvetica Neue Light"/>
                <a:cs typeface="Helvetica Neue Light"/>
                <a:sym typeface="Helvetica Neue Light"/>
              </a:rPr>
              <a:t>~16.8k trials</a:t>
            </a:r>
            <a:endParaRPr b="1" sz="1800">
              <a:solidFill>
                <a:schemeClr val="dk1"/>
              </a:solidFill>
              <a:latin typeface="Calibri"/>
              <a:ea typeface="Calibri"/>
              <a:cs typeface="Calibri"/>
              <a:sym typeface="Calibri"/>
            </a:endParaRPr>
          </a:p>
        </p:txBody>
      </p:sp>
      <p:pic>
        <p:nvPicPr>
          <p:cNvPr id="706" name="Google Shape;706;p51"/>
          <p:cNvPicPr preferRelativeResize="0"/>
          <p:nvPr/>
        </p:nvPicPr>
        <p:blipFill rotWithShape="1">
          <a:blip r:embed="rId4">
            <a:alphaModFix/>
          </a:blip>
          <a:srcRect b="0" l="0" r="0" t="0"/>
          <a:stretch/>
        </p:blipFill>
        <p:spPr>
          <a:xfrm>
            <a:off x="6528271" y="1461688"/>
            <a:ext cx="4854584" cy="4272562"/>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5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12" name="Google Shape;712;p5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13" name="Google Shape;713;p52"/>
          <p:cNvPicPr preferRelativeResize="0"/>
          <p:nvPr/>
        </p:nvPicPr>
        <p:blipFill rotWithShape="1">
          <a:blip r:embed="rId3">
            <a:alphaModFix/>
          </a:blip>
          <a:srcRect b="0" l="0" r="0" t="0"/>
          <a:stretch/>
        </p:blipFill>
        <p:spPr>
          <a:xfrm>
            <a:off x="1352986" y="0"/>
            <a:ext cx="9486027" cy="6858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8" name="Shape 718"/>
        <p:cNvGrpSpPr/>
        <p:nvPr/>
      </p:nvGrpSpPr>
      <p:grpSpPr>
        <a:xfrm>
          <a:off x="0" y="0"/>
          <a:ext cx="0" cy="0"/>
          <a:chOff x="0" y="0"/>
          <a:chExt cx="0" cy="0"/>
        </a:xfrm>
      </p:grpSpPr>
      <p:sp>
        <p:nvSpPr>
          <p:cNvPr id="719" name="Google Shape;719;p53"/>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GP1829 (lesion)</a:t>
            </a:r>
            <a:endParaRPr sz="3500"/>
          </a:p>
        </p:txBody>
      </p:sp>
      <p:cxnSp>
        <p:nvCxnSpPr>
          <p:cNvPr id="720" name="Google Shape;720;p53"/>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721" name="Google Shape;721;p53"/>
          <p:cNvPicPr preferRelativeResize="0"/>
          <p:nvPr/>
        </p:nvPicPr>
        <p:blipFill rotWithShape="1">
          <a:blip r:embed="rId3">
            <a:alphaModFix/>
          </a:blip>
          <a:srcRect b="0" l="0" r="0" t="0"/>
          <a:stretch/>
        </p:blipFill>
        <p:spPr>
          <a:xfrm>
            <a:off x="5205245" y="1196890"/>
            <a:ext cx="6591829" cy="5352939"/>
          </a:xfrm>
          <a:prstGeom prst="rect">
            <a:avLst/>
          </a:prstGeom>
          <a:noFill/>
          <a:ln>
            <a:noFill/>
          </a:ln>
        </p:spPr>
      </p:pic>
      <p:pic>
        <p:nvPicPr>
          <p:cNvPr id="722" name="Google Shape;722;p53"/>
          <p:cNvPicPr preferRelativeResize="0"/>
          <p:nvPr/>
        </p:nvPicPr>
        <p:blipFill rotWithShape="1">
          <a:blip r:embed="rId4">
            <a:alphaModFix/>
          </a:blip>
          <a:srcRect b="0" l="0" r="0" t="0"/>
          <a:stretch/>
        </p:blipFill>
        <p:spPr>
          <a:xfrm>
            <a:off x="715063" y="1010851"/>
            <a:ext cx="2933481" cy="2862509"/>
          </a:xfrm>
          <a:prstGeom prst="rect">
            <a:avLst/>
          </a:prstGeom>
          <a:noFill/>
          <a:ln>
            <a:noFill/>
          </a:ln>
        </p:spPr>
      </p:pic>
      <p:pic>
        <p:nvPicPr>
          <p:cNvPr id="723" name="Google Shape;723;p53"/>
          <p:cNvPicPr preferRelativeResize="0"/>
          <p:nvPr/>
        </p:nvPicPr>
        <p:blipFill rotWithShape="1">
          <a:blip r:embed="rId5">
            <a:alphaModFix/>
          </a:blip>
          <a:srcRect b="0" l="0" r="0" t="0"/>
          <a:stretch/>
        </p:blipFill>
        <p:spPr>
          <a:xfrm>
            <a:off x="554182" y="3776032"/>
            <a:ext cx="3501804" cy="308196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8" name="Shape 728"/>
        <p:cNvGrpSpPr/>
        <p:nvPr/>
      </p:nvGrpSpPr>
      <p:grpSpPr>
        <a:xfrm>
          <a:off x="0" y="0"/>
          <a:ext cx="0" cy="0"/>
          <a:chOff x="0" y="0"/>
          <a:chExt cx="0" cy="0"/>
        </a:xfrm>
      </p:grpSpPr>
      <p:sp>
        <p:nvSpPr>
          <p:cNvPr id="729" name="Google Shape;729;p5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30" name="Google Shape;730;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31" name="Google Shape;731;p54"/>
          <p:cNvPicPr preferRelativeResize="0"/>
          <p:nvPr/>
        </p:nvPicPr>
        <p:blipFill rotWithShape="1">
          <a:blip r:embed="rId3">
            <a:alphaModFix/>
          </a:blip>
          <a:srcRect b="0" l="0" r="0" t="0"/>
          <a:stretch/>
        </p:blipFill>
        <p:spPr>
          <a:xfrm>
            <a:off x="2781300" y="838200"/>
            <a:ext cx="6629400" cy="5181600"/>
          </a:xfrm>
          <a:prstGeom prst="rect">
            <a:avLst/>
          </a:prstGeom>
          <a:noFill/>
          <a:ln>
            <a:noFill/>
          </a:ln>
        </p:spPr>
      </p:pic>
      <p:pic>
        <p:nvPicPr>
          <p:cNvPr id="732" name="Google Shape;732;p54"/>
          <p:cNvPicPr preferRelativeResize="0"/>
          <p:nvPr/>
        </p:nvPicPr>
        <p:blipFill rotWithShape="1">
          <a:blip r:embed="rId4">
            <a:alphaModFix/>
          </a:blip>
          <a:srcRect b="0" l="0" r="0" t="0"/>
          <a:stretch/>
        </p:blipFill>
        <p:spPr>
          <a:xfrm>
            <a:off x="2781300" y="1027906"/>
            <a:ext cx="6502400" cy="5257800"/>
          </a:xfrm>
          <a:prstGeom prst="rect">
            <a:avLst/>
          </a:prstGeom>
          <a:noFill/>
          <a:ln>
            <a:noFill/>
          </a:ln>
        </p:spPr>
      </p:pic>
      <p:pic>
        <p:nvPicPr>
          <p:cNvPr id="733" name="Google Shape;733;p54"/>
          <p:cNvPicPr preferRelativeResize="0"/>
          <p:nvPr/>
        </p:nvPicPr>
        <p:blipFill rotWithShape="1">
          <a:blip r:embed="rId5">
            <a:alphaModFix/>
          </a:blip>
          <a:srcRect b="0" l="0" r="0" t="0"/>
          <a:stretch/>
        </p:blipFill>
        <p:spPr>
          <a:xfrm>
            <a:off x="2012950" y="330200"/>
            <a:ext cx="8166100" cy="6197600"/>
          </a:xfrm>
          <a:prstGeom prst="rect">
            <a:avLst/>
          </a:prstGeom>
          <a:noFill/>
          <a:ln>
            <a:noFill/>
          </a:ln>
        </p:spPr>
      </p:pic>
      <p:pic>
        <p:nvPicPr>
          <p:cNvPr id="734" name="Google Shape;734;p54"/>
          <p:cNvPicPr preferRelativeResize="0"/>
          <p:nvPr/>
        </p:nvPicPr>
        <p:blipFill rotWithShape="1">
          <a:blip r:embed="rId6">
            <a:alphaModFix/>
          </a:blip>
          <a:srcRect b="0" l="0" r="0" t="0"/>
          <a:stretch/>
        </p:blipFill>
        <p:spPr>
          <a:xfrm>
            <a:off x="838200" y="0"/>
            <a:ext cx="10145408" cy="68580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41" name="Google Shape;741;p5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42" name="Google Shape;742;p55"/>
          <p:cNvPicPr preferRelativeResize="0"/>
          <p:nvPr/>
        </p:nvPicPr>
        <p:blipFill rotWithShape="1">
          <a:blip r:embed="rId3">
            <a:alphaModFix/>
          </a:blip>
          <a:srcRect b="0" l="0" r="0" t="0"/>
          <a:stretch/>
        </p:blipFill>
        <p:spPr>
          <a:xfrm>
            <a:off x="2781300" y="838200"/>
            <a:ext cx="6629400" cy="5181600"/>
          </a:xfrm>
          <a:prstGeom prst="rect">
            <a:avLst/>
          </a:prstGeom>
          <a:noFill/>
          <a:ln>
            <a:noFill/>
          </a:ln>
        </p:spPr>
      </p:pic>
      <p:pic>
        <p:nvPicPr>
          <p:cNvPr id="743" name="Google Shape;743;p55"/>
          <p:cNvPicPr preferRelativeResize="0"/>
          <p:nvPr/>
        </p:nvPicPr>
        <p:blipFill rotWithShape="1">
          <a:blip r:embed="rId4">
            <a:alphaModFix/>
          </a:blip>
          <a:srcRect b="0" l="0" r="0" t="0"/>
          <a:stretch/>
        </p:blipFill>
        <p:spPr>
          <a:xfrm>
            <a:off x="2781300" y="1027906"/>
            <a:ext cx="6502400" cy="5257800"/>
          </a:xfrm>
          <a:prstGeom prst="rect">
            <a:avLst/>
          </a:prstGeom>
          <a:noFill/>
          <a:ln>
            <a:noFill/>
          </a:ln>
        </p:spPr>
      </p:pic>
      <p:pic>
        <p:nvPicPr>
          <p:cNvPr id="744" name="Google Shape;744;p55"/>
          <p:cNvPicPr preferRelativeResize="0"/>
          <p:nvPr/>
        </p:nvPicPr>
        <p:blipFill rotWithShape="1">
          <a:blip r:embed="rId5">
            <a:alphaModFix/>
          </a:blip>
          <a:srcRect b="0" l="0" r="0" t="0"/>
          <a:stretch/>
        </p:blipFill>
        <p:spPr>
          <a:xfrm>
            <a:off x="2012950" y="330200"/>
            <a:ext cx="8166100" cy="6197600"/>
          </a:xfrm>
          <a:prstGeom prst="rect">
            <a:avLst/>
          </a:prstGeom>
          <a:noFill/>
          <a:ln>
            <a:noFill/>
          </a:ln>
        </p:spPr>
      </p:pic>
      <p:pic>
        <p:nvPicPr>
          <p:cNvPr id="745" name="Google Shape;745;p55"/>
          <p:cNvPicPr preferRelativeResize="0"/>
          <p:nvPr/>
        </p:nvPicPr>
        <p:blipFill rotWithShape="1">
          <a:blip r:embed="rId6">
            <a:alphaModFix/>
          </a:blip>
          <a:srcRect b="0" l="0" r="0" t="0"/>
          <a:stretch/>
        </p:blipFill>
        <p:spPr>
          <a:xfrm>
            <a:off x="838200" y="0"/>
            <a:ext cx="9885405" cy="68580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56"/>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other rats</a:t>
            </a:r>
            <a:endParaRPr sz="3500"/>
          </a:p>
        </p:txBody>
      </p:sp>
      <p:cxnSp>
        <p:nvCxnSpPr>
          <p:cNvPr id="752" name="Google Shape;752;p56"/>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5.googleusercontent.com/25mciUOl1KgxuQkjMdjx5F2wsaLQSNaBLrXEg33aShLxvYOQQnYFZCMZguag_4AxzZuXwHsV0i8olbCpL7NUPL5nyz-SPJwZdZU1wRwzPCQlkgc03hFjpbEMNmMxjTIcu98ItVQ2P7s" id="753" name="Google Shape;753;p56"/>
          <p:cNvPicPr preferRelativeResize="0"/>
          <p:nvPr/>
        </p:nvPicPr>
        <p:blipFill rotWithShape="1">
          <a:blip r:embed="rId3">
            <a:alphaModFix/>
          </a:blip>
          <a:srcRect b="0" l="0" r="0" t="0"/>
          <a:stretch/>
        </p:blipFill>
        <p:spPr>
          <a:xfrm>
            <a:off x="105727" y="1221426"/>
            <a:ext cx="5898833" cy="3614738"/>
          </a:xfrm>
          <a:prstGeom prst="rect">
            <a:avLst/>
          </a:prstGeom>
          <a:noFill/>
          <a:ln>
            <a:noFill/>
          </a:ln>
        </p:spPr>
      </p:pic>
      <p:sp>
        <p:nvSpPr>
          <p:cNvPr id="754" name="Google Shape;754;p56"/>
          <p:cNvSpPr/>
          <p:nvPr/>
        </p:nvSpPr>
        <p:spPr>
          <a:xfrm>
            <a:off x="2237626" y="1055786"/>
            <a:ext cx="1850186"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Helvetica Neue Light"/>
                <a:ea typeface="Helvetica Neue Light"/>
                <a:cs typeface="Helvetica Neue Light"/>
                <a:sym typeface="Helvetica Neue Light"/>
              </a:rPr>
              <a:t>GP1831 (lesion)</a:t>
            </a:r>
            <a:endParaRPr sz="2000">
              <a:solidFill>
                <a:schemeClr val="dk1"/>
              </a:solidFill>
              <a:latin typeface="Calibri"/>
              <a:ea typeface="Calibri"/>
              <a:cs typeface="Calibri"/>
              <a:sym typeface="Calibri"/>
            </a:endParaRPr>
          </a:p>
        </p:txBody>
      </p:sp>
      <p:sp>
        <p:nvSpPr>
          <p:cNvPr id="755" name="Google Shape;755;p56"/>
          <p:cNvSpPr/>
          <p:nvPr/>
        </p:nvSpPr>
        <p:spPr>
          <a:xfrm>
            <a:off x="879474" y="1399831"/>
            <a:ext cx="2794262" cy="3036546"/>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56"/>
          <p:cNvSpPr/>
          <p:nvPr/>
        </p:nvSpPr>
        <p:spPr>
          <a:xfrm>
            <a:off x="879474" y="5014569"/>
            <a:ext cx="15151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Helvetica Neue Light"/>
                <a:ea typeface="Helvetica Neue Light"/>
                <a:cs typeface="Helvetica Neue Light"/>
                <a:sym typeface="Helvetica Neue Light"/>
              </a:rPr>
              <a:t>~20.3k trials</a:t>
            </a:r>
            <a:endParaRPr b="1" sz="1800">
              <a:solidFill>
                <a:schemeClr val="dk1"/>
              </a:solidFill>
              <a:latin typeface="Calibri"/>
              <a:ea typeface="Calibri"/>
              <a:cs typeface="Calibri"/>
              <a:sym typeface="Calibri"/>
            </a:endParaRPr>
          </a:p>
        </p:txBody>
      </p:sp>
      <p:pic>
        <p:nvPicPr>
          <p:cNvPr id="757" name="Google Shape;757;p56"/>
          <p:cNvPicPr preferRelativeResize="0"/>
          <p:nvPr/>
        </p:nvPicPr>
        <p:blipFill rotWithShape="1">
          <a:blip r:embed="rId4">
            <a:alphaModFix/>
          </a:blip>
          <a:srcRect b="0" l="0" r="0" t="0"/>
          <a:stretch/>
        </p:blipFill>
        <p:spPr>
          <a:xfrm>
            <a:off x="6344195" y="1255841"/>
            <a:ext cx="5122198" cy="457035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63" name="Google Shape;763;p5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64" name="Google Shape;764;p57"/>
          <p:cNvPicPr preferRelativeResize="0"/>
          <p:nvPr/>
        </p:nvPicPr>
        <p:blipFill rotWithShape="1">
          <a:blip r:embed="rId3">
            <a:alphaModFix/>
          </a:blip>
          <a:srcRect b="0" l="0" r="0" t="0"/>
          <a:stretch/>
        </p:blipFill>
        <p:spPr>
          <a:xfrm>
            <a:off x="1283473" y="0"/>
            <a:ext cx="9625054" cy="68580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58"/>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GP1831</a:t>
            </a:r>
            <a:endParaRPr sz="3500"/>
          </a:p>
        </p:txBody>
      </p:sp>
      <p:cxnSp>
        <p:nvCxnSpPr>
          <p:cNvPr id="771" name="Google Shape;771;p58"/>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772" name="Google Shape;772;p58"/>
          <p:cNvPicPr preferRelativeResize="0"/>
          <p:nvPr/>
        </p:nvPicPr>
        <p:blipFill rotWithShape="1">
          <a:blip r:embed="rId3">
            <a:alphaModFix/>
          </a:blip>
          <a:srcRect b="0" l="0" r="0" t="0"/>
          <a:stretch/>
        </p:blipFill>
        <p:spPr>
          <a:xfrm>
            <a:off x="5017127" y="1089295"/>
            <a:ext cx="6442364" cy="5495636"/>
          </a:xfrm>
          <a:prstGeom prst="rect">
            <a:avLst/>
          </a:prstGeom>
          <a:noFill/>
          <a:ln>
            <a:noFill/>
          </a:ln>
        </p:spPr>
      </p:pic>
      <p:pic>
        <p:nvPicPr>
          <p:cNvPr id="773" name="Google Shape;773;p58"/>
          <p:cNvPicPr preferRelativeResize="0"/>
          <p:nvPr/>
        </p:nvPicPr>
        <p:blipFill rotWithShape="1">
          <a:blip r:embed="rId4">
            <a:alphaModFix/>
          </a:blip>
          <a:srcRect b="0" l="0" r="0" t="0"/>
          <a:stretch/>
        </p:blipFill>
        <p:spPr>
          <a:xfrm>
            <a:off x="459785" y="914400"/>
            <a:ext cx="3261525" cy="3053343"/>
          </a:xfrm>
          <a:prstGeom prst="rect">
            <a:avLst/>
          </a:prstGeom>
          <a:noFill/>
          <a:ln>
            <a:noFill/>
          </a:ln>
        </p:spPr>
      </p:pic>
      <p:pic>
        <p:nvPicPr>
          <p:cNvPr id="774" name="Google Shape;774;p58"/>
          <p:cNvPicPr preferRelativeResize="0"/>
          <p:nvPr/>
        </p:nvPicPr>
        <p:blipFill rotWithShape="1">
          <a:blip r:embed="rId5">
            <a:alphaModFix/>
          </a:blip>
          <a:srcRect b="0" l="0" r="0" t="0"/>
          <a:stretch/>
        </p:blipFill>
        <p:spPr>
          <a:xfrm>
            <a:off x="363501" y="3681751"/>
            <a:ext cx="3454095" cy="308196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9" name="Shape 779"/>
        <p:cNvGrpSpPr/>
        <p:nvPr/>
      </p:nvGrpSpPr>
      <p:grpSpPr>
        <a:xfrm>
          <a:off x="0" y="0"/>
          <a:ext cx="0" cy="0"/>
          <a:chOff x="0" y="0"/>
          <a:chExt cx="0" cy="0"/>
        </a:xfrm>
      </p:grpSpPr>
      <p:sp>
        <p:nvSpPr>
          <p:cNvPr id="780" name="Google Shape;780;p59"/>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other rats</a:t>
            </a:r>
            <a:endParaRPr sz="3500"/>
          </a:p>
        </p:txBody>
      </p:sp>
      <p:cxnSp>
        <p:nvCxnSpPr>
          <p:cNvPr id="781" name="Google Shape;781;p59"/>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6.googleusercontent.com/___nwJeqMmw_K64WjtQyRpv10nl3wKXUhvzLewa-GeXbSZ5tvl0Lw1TNKqSM8HliUITqluFgWa2H5geZPIypD1EDRoSNd9V8Ud33sMh1SEXre9tL1Bnh-ooe7Hn6kTpO8eYRN7YrfTc" id="782" name="Google Shape;782;p59"/>
          <p:cNvPicPr preferRelativeResize="0"/>
          <p:nvPr/>
        </p:nvPicPr>
        <p:blipFill rotWithShape="1">
          <a:blip r:embed="rId3">
            <a:alphaModFix/>
          </a:blip>
          <a:srcRect b="0" l="0" r="0" t="0"/>
          <a:stretch/>
        </p:blipFill>
        <p:spPr>
          <a:xfrm>
            <a:off x="216045" y="1026437"/>
            <a:ext cx="5478959" cy="3894825"/>
          </a:xfrm>
          <a:prstGeom prst="rect">
            <a:avLst/>
          </a:prstGeom>
          <a:noFill/>
          <a:ln>
            <a:noFill/>
          </a:ln>
        </p:spPr>
      </p:pic>
      <p:sp>
        <p:nvSpPr>
          <p:cNvPr id="783" name="Google Shape;783;p59"/>
          <p:cNvSpPr/>
          <p:nvPr/>
        </p:nvSpPr>
        <p:spPr>
          <a:xfrm>
            <a:off x="2289093" y="1026437"/>
            <a:ext cx="1813317"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Helvetica Neue Light"/>
                <a:ea typeface="Helvetica Neue Light"/>
                <a:cs typeface="Helvetica Neue Light"/>
                <a:sym typeface="Helvetica Neue Light"/>
              </a:rPr>
              <a:t>GP1832 (intact)</a:t>
            </a:r>
            <a:endParaRPr sz="2000">
              <a:solidFill>
                <a:schemeClr val="dk1"/>
              </a:solidFill>
              <a:latin typeface="Calibri"/>
              <a:ea typeface="Calibri"/>
              <a:cs typeface="Calibri"/>
              <a:sym typeface="Calibri"/>
            </a:endParaRPr>
          </a:p>
        </p:txBody>
      </p:sp>
      <p:sp>
        <p:nvSpPr>
          <p:cNvPr id="784" name="Google Shape;784;p59"/>
          <p:cNvSpPr/>
          <p:nvPr/>
        </p:nvSpPr>
        <p:spPr>
          <a:xfrm>
            <a:off x="877517" y="1417404"/>
            <a:ext cx="1035423" cy="301597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59"/>
          <p:cNvSpPr/>
          <p:nvPr/>
        </p:nvSpPr>
        <p:spPr>
          <a:xfrm>
            <a:off x="838200" y="5033299"/>
            <a:ext cx="15744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Helvetica Neue Light"/>
                <a:ea typeface="Helvetica Neue Light"/>
                <a:cs typeface="Helvetica Neue Light"/>
                <a:sym typeface="Helvetica Neue Light"/>
              </a:rPr>
              <a:t>~17.8k trials</a:t>
            </a:r>
            <a:endParaRPr b="1" sz="1800">
              <a:solidFill>
                <a:schemeClr val="dk1"/>
              </a:solidFill>
              <a:latin typeface="Calibri"/>
              <a:ea typeface="Calibri"/>
              <a:cs typeface="Calibri"/>
              <a:sym typeface="Calibri"/>
            </a:endParaRPr>
          </a:p>
        </p:txBody>
      </p:sp>
      <p:pic>
        <p:nvPicPr>
          <p:cNvPr id="786" name="Google Shape;786;p59"/>
          <p:cNvPicPr preferRelativeResize="0"/>
          <p:nvPr/>
        </p:nvPicPr>
        <p:blipFill rotWithShape="1">
          <a:blip r:embed="rId4">
            <a:alphaModFix/>
          </a:blip>
          <a:srcRect b="0" l="0" r="0" t="0"/>
          <a:stretch/>
        </p:blipFill>
        <p:spPr>
          <a:xfrm>
            <a:off x="6175458" y="1129300"/>
            <a:ext cx="5071662" cy="4447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cxnSp>
        <p:nvCxnSpPr>
          <p:cNvPr id="151" name="Google Shape;151;p6"/>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152" name="Google Shape;152;p6"/>
          <p:cNvSpPr/>
          <p:nvPr/>
        </p:nvSpPr>
        <p:spPr>
          <a:xfrm>
            <a:off x="554182" y="1089977"/>
            <a:ext cx="10958264" cy="433965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Question:</a:t>
            </a:r>
            <a:r>
              <a:rPr b="1" lang="en-US" sz="2300">
                <a:solidFill>
                  <a:srgbClr val="000000"/>
                </a:solidFill>
                <a:latin typeface="Helvetica Neue Light"/>
                <a:ea typeface="Helvetica Neue Light"/>
                <a:cs typeface="Helvetica Neue Light"/>
                <a:sym typeface="Helvetica Neue Light"/>
              </a:rPr>
              <a:t> </a:t>
            </a:r>
            <a:r>
              <a:rPr lang="en-US" sz="2300">
                <a:solidFill>
                  <a:srgbClr val="000000"/>
                </a:solidFill>
                <a:latin typeface="Helvetica Neue Light"/>
                <a:ea typeface="Helvetica Neue Light"/>
                <a:cs typeface="Helvetica Neue Light"/>
                <a:sym typeface="Helvetica Neue Light"/>
              </a:rPr>
              <a:t>How do different agents with different beliefs about the task state space act differently when they try to learn the task?</a:t>
            </a:r>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Hypothesis:</a:t>
            </a:r>
            <a:r>
              <a:rPr b="1" lang="en-US" sz="2300">
                <a:solidFill>
                  <a:srgbClr val="000000"/>
                </a:solidFill>
                <a:latin typeface="Helvetica Neue Light"/>
                <a:ea typeface="Helvetica Neue Light"/>
                <a:cs typeface="Helvetica Neue Light"/>
                <a:sym typeface="Helvetica Neue Light"/>
              </a:rPr>
              <a:t> </a:t>
            </a:r>
            <a:r>
              <a:rPr lang="en-US" sz="2300">
                <a:solidFill>
                  <a:srgbClr val="000000"/>
                </a:solidFill>
                <a:latin typeface="Helvetica Neue Light"/>
                <a:ea typeface="Helvetica Neue Light"/>
                <a:cs typeface="Helvetica Neue Light"/>
                <a:sym typeface="Helvetica Neue Light"/>
              </a:rPr>
              <a:t>MC is involved in elucidating state information to subcortical structures. When the right states of environment have been learned, MC is no longer needed to (e.g. expert lesioned)</a:t>
            </a:r>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Predictions:</a:t>
            </a:r>
            <a:r>
              <a:rPr b="1" lang="en-US" sz="2300">
                <a:solidFill>
                  <a:srgbClr val="000000"/>
                </a:solidFill>
                <a:latin typeface="Helvetica Neue Light"/>
                <a:ea typeface="Helvetica Neue Light"/>
                <a:cs typeface="Helvetica Neue Light"/>
                <a:sym typeface="Helvetica Neue Light"/>
              </a:rPr>
              <a:t> </a:t>
            </a:r>
            <a:r>
              <a:rPr lang="en-US" sz="2300">
                <a:solidFill>
                  <a:srgbClr val="000000"/>
                </a:solidFill>
                <a:latin typeface="Helvetica Neue Light"/>
                <a:ea typeface="Helvetica Neue Light"/>
                <a:cs typeface="Helvetica Neue Light"/>
                <a:sym typeface="Helvetica Neue Light"/>
              </a:rPr>
              <a:t>Agents that do not have the right state representations fail to learn sufficiently and/or efficiently.</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chemeClr val="dk1"/>
              </a:solidFill>
              <a:latin typeface="Calibri"/>
              <a:ea typeface="Calibri"/>
              <a:cs typeface="Calibri"/>
              <a:sym typeface="Calibri"/>
            </a:endParaRPr>
          </a:p>
        </p:txBody>
      </p:sp>
      <p:sp>
        <p:nvSpPr>
          <p:cNvPr id="153" name="Google Shape;153;p6"/>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is motor cortex responsible for </a:t>
            </a:r>
            <a:r>
              <a:rPr lang="en-US" sz="3600">
                <a:solidFill>
                  <a:srgbClr val="00B050"/>
                </a:solidFill>
                <a:latin typeface="Helvetica Neue Light"/>
                <a:ea typeface="Helvetica Neue Light"/>
                <a:cs typeface="Helvetica Neue Light"/>
                <a:sym typeface="Helvetica Neue Light"/>
              </a:rPr>
              <a:t>state discovery</a:t>
            </a:r>
            <a:r>
              <a:rPr lang="en-US" sz="3500">
                <a:solidFill>
                  <a:srgbClr val="000000"/>
                </a:solidFill>
                <a:latin typeface="Helvetica Neue Light"/>
                <a:ea typeface="Helvetica Neue Light"/>
                <a:cs typeface="Helvetica Neue Light"/>
                <a:sym typeface="Helvetica Neue Light"/>
              </a:rPr>
              <a:t>?</a:t>
            </a:r>
            <a:endParaRPr sz="3500">
              <a:solidFill>
                <a:schemeClr val="dk1"/>
              </a:solidFill>
              <a:latin typeface="Calibri"/>
              <a:ea typeface="Calibri"/>
              <a:cs typeface="Calibri"/>
              <a:sym typeface="Calibri"/>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792" name="Google Shape;792;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793" name="Google Shape;793;p60"/>
          <p:cNvPicPr preferRelativeResize="0"/>
          <p:nvPr/>
        </p:nvPicPr>
        <p:blipFill rotWithShape="1">
          <a:blip r:embed="rId3">
            <a:alphaModFix/>
          </a:blip>
          <a:srcRect b="0" l="0" r="0" t="0"/>
          <a:stretch/>
        </p:blipFill>
        <p:spPr>
          <a:xfrm>
            <a:off x="1621643" y="0"/>
            <a:ext cx="8948714" cy="68580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8" name="Shape 798"/>
        <p:cNvGrpSpPr/>
        <p:nvPr/>
      </p:nvGrpSpPr>
      <p:grpSpPr>
        <a:xfrm>
          <a:off x="0" y="0"/>
          <a:ext cx="0" cy="0"/>
          <a:chOff x="0" y="0"/>
          <a:chExt cx="0" cy="0"/>
        </a:xfrm>
      </p:grpSpPr>
      <p:sp>
        <p:nvSpPr>
          <p:cNvPr id="799" name="Google Shape;799;p61"/>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GP1832 (intact)</a:t>
            </a:r>
            <a:endParaRPr sz="3500"/>
          </a:p>
        </p:txBody>
      </p:sp>
      <p:cxnSp>
        <p:nvCxnSpPr>
          <p:cNvPr id="800" name="Google Shape;800;p61"/>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801" name="Google Shape;801;p61"/>
          <p:cNvPicPr preferRelativeResize="0"/>
          <p:nvPr/>
        </p:nvPicPr>
        <p:blipFill rotWithShape="1">
          <a:blip r:embed="rId3">
            <a:alphaModFix/>
          </a:blip>
          <a:srcRect b="0" l="0" r="0" t="0"/>
          <a:stretch/>
        </p:blipFill>
        <p:spPr>
          <a:xfrm>
            <a:off x="5055177" y="1131052"/>
            <a:ext cx="6396182" cy="5299364"/>
          </a:xfrm>
          <a:prstGeom prst="rect">
            <a:avLst/>
          </a:prstGeom>
          <a:noFill/>
          <a:ln>
            <a:noFill/>
          </a:ln>
        </p:spPr>
      </p:pic>
      <p:pic>
        <p:nvPicPr>
          <p:cNvPr id="802" name="Google Shape;802;p61"/>
          <p:cNvPicPr preferRelativeResize="0"/>
          <p:nvPr/>
        </p:nvPicPr>
        <p:blipFill rotWithShape="1">
          <a:blip r:embed="rId4">
            <a:alphaModFix/>
          </a:blip>
          <a:srcRect b="0" l="0" r="0" t="0"/>
          <a:stretch/>
        </p:blipFill>
        <p:spPr>
          <a:xfrm>
            <a:off x="690304" y="914400"/>
            <a:ext cx="3263260" cy="3282344"/>
          </a:xfrm>
          <a:prstGeom prst="rect">
            <a:avLst/>
          </a:prstGeom>
          <a:noFill/>
          <a:ln>
            <a:noFill/>
          </a:ln>
        </p:spPr>
      </p:pic>
      <p:pic>
        <p:nvPicPr>
          <p:cNvPr id="803" name="Google Shape;803;p61"/>
          <p:cNvPicPr preferRelativeResize="0"/>
          <p:nvPr/>
        </p:nvPicPr>
        <p:blipFill rotWithShape="1">
          <a:blip r:embed="rId5">
            <a:alphaModFix/>
          </a:blip>
          <a:srcRect b="0" l="0" r="0" t="0"/>
          <a:stretch/>
        </p:blipFill>
        <p:spPr>
          <a:xfrm>
            <a:off x="690304" y="3780734"/>
            <a:ext cx="3253719" cy="2852968"/>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8" name="Shape 808"/>
        <p:cNvGrpSpPr/>
        <p:nvPr/>
      </p:nvGrpSpPr>
      <p:grpSpPr>
        <a:xfrm>
          <a:off x="0" y="0"/>
          <a:ext cx="0" cy="0"/>
          <a:chOff x="0" y="0"/>
          <a:chExt cx="0" cy="0"/>
        </a:xfrm>
      </p:grpSpPr>
      <p:sp>
        <p:nvSpPr>
          <p:cNvPr id="809" name="Google Shape;809;p6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10" name="Google Shape;810;p6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11" name="Google Shape;811;p62"/>
          <p:cNvPicPr preferRelativeResize="0"/>
          <p:nvPr/>
        </p:nvPicPr>
        <p:blipFill rotWithShape="1">
          <a:blip r:embed="rId3">
            <a:alphaModFix/>
          </a:blip>
          <a:srcRect b="0" l="0" r="0" t="0"/>
          <a:stretch/>
        </p:blipFill>
        <p:spPr>
          <a:xfrm>
            <a:off x="2279650" y="412750"/>
            <a:ext cx="7632700" cy="6032500"/>
          </a:xfrm>
          <a:prstGeom prst="rect">
            <a:avLst/>
          </a:prstGeom>
          <a:noFill/>
          <a:ln>
            <a:noFill/>
          </a:ln>
        </p:spPr>
      </p:pic>
      <p:pic>
        <p:nvPicPr>
          <p:cNvPr id="812" name="Google Shape;812;p62"/>
          <p:cNvPicPr preferRelativeResize="0"/>
          <p:nvPr/>
        </p:nvPicPr>
        <p:blipFill rotWithShape="1">
          <a:blip r:embed="rId4">
            <a:alphaModFix/>
          </a:blip>
          <a:srcRect b="0" l="0" r="0" t="0"/>
          <a:stretch/>
        </p:blipFill>
        <p:spPr>
          <a:xfrm>
            <a:off x="2336800" y="2062716"/>
            <a:ext cx="5635859" cy="4103134"/>
          </a:xfrm>
          <a:prstGeom prst="rect">
            <a:avLst/>
          </a:prstGeom>
          <a:noFill/>
          <a:ln>
            <a:noFill/>
          </a:ln>
        </p:spPr>
      </p:pic>
      <p:pic>
        <p:nvPicPr>
          <p:cNvPr id="813" name="Google Shape;813;p62"/>
          <p:cNvPicPr preferRelativeResize="0"/>
          <p:nvPr/>
        </p:nvPicPr>
        <p:blipFill rotWithShape="1">
          <a:blip r:embed="rId5">
            <a:alphaModFix/>
          </a:blip>
          <a:srcRect b="0" l="0" r="0" t="0"/>
          <a:stretch/>
        </p:blipFill>
        <p:spPr>
          <a:xfrm>
            <a:off x="2774950" y="876300"/>
            <a:ext cx="6642100" cy="5105400"/>
          </a:xfrm>
          <a:prstGeom prst="rect">
            <a:avLst/>
          </a:prstGeom>
          <a:noFill/>
          <a:ln>
            <a:noFill/>
          </a:ln>
        </p:spPr>
      </p:pic>
      <p:pic>
        <p:nvPicPr>
          <p:cNvPr id="814" name="Google Shape;814;p62"/>
          <p:cNvPicPr preferRelativeResize="0"/>
          <p:nvPr/>
        </p:nvPicPr>
        <p:blipFill rotWithShape="1">
          <a:blip r:embed="rId6">
            <a:alphaModFix/>
          </a:blip>
          <a:srcRect b="0" l="0" r="0" t="0"/>
          <a:stretch/>
        </p:blipFill>
        <p:spPr>
          <a:xfrm>
            <a:off x="514350" y="203200"/>
            <a:ext cx="11163300" cy="6451600"/>
          </a:xfrm>
          <a:prstGeom prst="rect">
            <a:avLst/>
          </a:prstGeom>
          <a:noFill/>
          <a:ln>
            <a:noFill/>
          </a:ln>
        </p:spPr>
      </p:pic>
      <p:pic>
        <p:nvPicPr>
          <p:cNvPr id="815" name="Google Shape;815;p62"/>
          <p:cNvPicPr preferRelativeResize="0"/>
          <p:nvPr/>
        </p:nvPicPr>
        <p:blipFill rotWithShape="1">
          <a:blip r:embed="rId7">
            <a:alphaModFix/>
          </a:blip>
          <a:srcRect b="0" l="0" r="0" t="0"/>
          <a:stretch/>
        </p:blipFill>
        <p:spPr>
          <a:xfrm>
            <a:off x="431800" y="158750"/>
            <a:ext cx="11328400" cy="6540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6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22" name="Google Shape;822;p6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23" name="Google Shape;823;p63"/>
          <p:cNvPicPr preferRelativeResize="0"/>
          <p:nvPr/>
        </p:nvPicPr>
        <p:blipFill rotWithShape="1">
          <a:blip r:embed="rId3">
            <a:alphaModFix/>
          </a:blip>
          <a:srcRect b="0" l="0" r="0" t="0"/>
          <a:stretch/>
        </p:blipFill>
        <p:spPr>
          <a:xfrm>
            <a:off x="2279650" y="412750"/>
            <a:ext cx="7632700" cy="6032500"/>
          </a:xfrm>
          <a:prstGeom prst="rect">
            <a:avLst/>
          </a:prstGeom>
          <a:noFill/>
          <a:ln>
            <a:noFill/>
          </a:ln>
        </p:spPr>
      </p:pic>
      <p:pic>
        <p:nvPicPr>
          <p:cNvPr id="824" name="Google Shape;824;p63"/>
          <p:cNvPicPr preferRelativeResize="0"/>
          <p:nvPr/>
        </p:nvPicPr>
        <p:blipFill rotWithShape="1">
          <a:blip r:embed="rId4">
            <a:alphaModFix/>
          </a:blip>
          <a:srcRect b="0" l="0" r="0" t="0"/>
          <a:stretch/>
        </p:blipFill>
        <p:spPr>
          <a:xfrm>
            <a:off x="2336800" y="2062716"/>
            <a:ext cx="5635859" cy="4103134"/>
          </a:xfrm>
          <a:prstGeom prst="rect">
            <a:avLst/>
          </a:prstGeom>
          <a:noFill/>
          <a:ln>
            <a:noFill/>
          </a:ln>
        </p:spPr>
      </p:pic>
      <p:pic>
        <p:nvPicPr>
          <p:cNvPr id="825" name="Google Shape;825;p63"/>
          <p:cNvPicPr preferRelativeResize="0"/>
          <p:nvPr/>
        </p:nvPicPr>
        <p:blipFill rotWithShape="1">
          <a:blip r:embed="rId5">
            <a:alphaModFix/>
          </a:blip>
          <a:srcRect b="0" l="0" r="0" t="0"/>
          <a:stretch/>
        </p:blipFill>
        <p:spPr>
          <a:xfrm>
            <a:off x="2774950" y="876300"/>
            <a:ext cx="6642100" cy="5105400"/>
          </a:xfrm>
          <a:prstGeom prst="rect">
            <a:avLst/>
          </a:prstGeom>
          <a:noFill/>
          <a:ln>
            <a:noFill/>
          </a:ln>
        </p:spPr>
      </p:pic>
      <p:pic>
        <p:nvPicPr>
          <p:cNvPr id="826" name="Google Shape;826;p63"/>
          <p:cNvPicPr preferRelativeResize="0"/>
          <p:nvPr/>
        </p:nvPicPr>
        <p:blipFill rotWithShape="1">
          <a:blip r:embed="rId6">
            <a:alphaModFix/>
          </a:blip>
          <a:srcRect b="0" l="0" r="0" t="0"/>
          <a:stretch/>
        </p:blipFill>
        <p:spPr>
          <a:xfrm>
            <a:off x="514350" y="203200"/>
            <a:ext cx="11163300" cy="64516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sp>
        <p:nvSpPr>
          <p:cNvPr id="832" name="Google Shape;832;p64"/>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other rats</a:t>
            </a:r>
            <a:endParaRPr sz="3500"/>
          </a:p>
        </p:txBody>
      </p:sp>
      <p:cxnSp>
        <p:nvCxnSpPr>
          <p:cNvPr id="833" name="Google Shape;833;p64"/>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descr="https://lh5.googleusercontent.com/V2MyzYjuANLGwg7XCO4LTfbL9zzm79O_4YoeiJnvsoiXuXHy2CbNyjBulVYvIDtJaBlX3gdJ8eSYVeIjz5zwYe0PSw8wyY7tR9ft1xx3Z0XK0kyUfgn-xv_0T4pvg8Gpooww8ROZurk" id="834" name="Google Shape;834;p64"/>
          <p:cNvPicPr preferRelativeResize="0"/>
          <p:nvPr/>
        </p:nvPicPr>
        <p:blipFill rotWithShape="1">
          <a:blip r:embed="rId3">
            <a:alphaModFix/>
          </a:blip>
          <a:srcRect b="0" l="0" r="0" t="0"/>
          <a:stretch/>
        </p:blipFill>
        <p:spPr>
          <a:xfrm>
            <a:off x="171384" y="1154313"/>
            <a:ext cx="6482722" cy="3972538"/>
          </a:xfrm>
          <a:prstGeom prst="rect">
            <a:avLst/>
          </a:prstGeom>
          <a:noFill/>
          <a:ln>
            <a:noFill/>
          </a:ln>
        </p:spPr>
      </p:pic>
      <p:sp>
        <p:nvSpPr>
          <p:cNvPr id="835" name="Google Shape;835;p64"/>
          <p:cNvSpPr/>
          <p:nvPr/>
        </p:nvSpPr>
        <p:spPr>
          <a:xfrm>
            <a:off x="2636028" y="1030636"/>
            <a:ext cx="1813317" cy="40011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rgbClr val="000000"/>
                </a:solidFill>
                <a:latin typeface="Helvetica Neue Light"/>
                <a:ea typeface="Helvetica Neue Light"/>
                <a:cs typeface="Helvetica Neue Light"/>
                <a:sym typeface="Helvetica Neue Light"/>
              </a:rPr>
              <a:t>GP1838 (intact)</a:t>
            </a:r>
            <a:endParaRPr sz="2000">
              <a:solidFill>
                <a:schemeClr val="dk1"/>
              </a:solidFill>
              <a:latin typeface="Calibri"/>
              <a:ea typeface="Calibri"/>
              <a:cs typeface="Calibri"/>
              <a:sym typeface="Calibri"/>
            </a:endParaRPr>
          </a:p>
        </p:txBody>
      </p:sp>
      <p:sp>
        <p:nvSpPr>
          <p:cNvPr id="836" name="Google Shape;836;p64"/>
          <p:cNvSpPr/>
          <p:nvPr/>
        </p:nvSpPr>
        <p:spPr>
          <a:xfrm>
            <a:off x="1011604" y="1430745"/>
            <a:ext cx="3778621" cy="3216827"/>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sp>
        <p:nvSpPr>
          <p:cNvPr id="837" name="Google Shape;837;p64"/>
          <p:cNvSpPr/>
          <p:nvPr/>
        </p:nvSpPr>
        <p:spPr>
          <a:xfrm>
            <a:off x="692972" y="5250528"/>
            <a:ext cx="15151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Helvetica Neue Light"/>
                <a:ea typeface="Helvetica Neue Light"/>
                <a:cs typeface="Helvetica Neue Light"/>
                <a:sym typeface="Helvetica Neue Light"/>
              </a:rPr>
              <a:t>~16.7k trials</a:t>
            </a:r>
            <a:endParaRPr b="1" sz="1800">
              <a:solidFill>
                <a:schemeClr val="dk1"/>
              </a:solidFill>
              <a:latin typeface="Calibri"/>
              <a:ea typeface="Calibri"/>
              <a:cs typeface="Calibri"/>
              <a:sym typeface="Calibri"/>
            </a:endParaRPr>
          </a:p>
        </p:txBody>
      </p:sp>
      <p:pic>
        <p:nvPicPr>
          <p:cNvPr id="838" name="Google Shape;838;p64"/>
          <p:cNvPicPr preferRelativeResize="0"/>
          <p:nvPr/>
        </p:nvPicPr>
        <p:blipFill rotWithShape="1">
          <a:blip r:embed="rId4">
            <a:alphaModFix/>
          </a:blip>
          <a:srcRect b="0" l="0" r="0" t="0"/>
          <a:stretch/>
        </p:blipFill>
        <p:spPr>
          <a:xfrm>
            <a:off x="6654106" y="1430745"/>
            <a:ext cx="5016956" cy="440391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2" name="Shape 842"/>
        <p:cNvGrpSpPr/>
        <p:nvPr/>
      </p:nvGrpSpPr>
      <p:grpSpPr>
        <a:xfrm>
          <a:off x="0" y="0"/>
          <a:ext cx="0" cy="0"/>
          <a:chOff x="0" y="0"/>
          <a:chExt cx="0" cy="0"/>
        </a:xfrm>
      </p:grpSpPr>
      <p:sp>
        <p:nvSpPr>
          <p:cNvPr id="843" name="Google Shape;843;p6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844" name="Google Shape;844;p6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845" name="Google Shape;845;p65"/>
          <p:cNvPicPr preferRelativeResize="0"/>
          <p:nvPr/>
        </p:nvPicPr>
        <p:blipFill rotWithShape="1">
          <a:blip r:embed="rId3">
            <a:alphaModFix/>
          </a:blip>
          <a:srcRect b="0" l="0" r="0" t="0"/>
          <a:stretch/>
        </p:blipFill>
        <p:spPr>
          <a:xfrm>
            <a:off x="1493002" y="-13063"/>
            <a:ext cx="9205994" cy="6858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0" name="Shape 850"/>
        <p:cNvGrpSpPr/>
        <p:nvPr/>
      </p:nvGrpSpPr>
      <p:grpSpPr>
        <a:xfrm>
          <a:off x="0" y="0"/>
          <a:ext cx="0" cy="0"/>
          <a:chOff x="0" y="0"/>
          <a:chExt cx="0" cy="0"/>
        </a:xfrm>
      </p:grpSpPr>
      <p:sp>
        <p:nvSpPr>
          <p:cNvPr id="851" name="Google Shape;851;p66"/>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GP1838 (intact)</a:t>
            </a:r>
            <a:endParaRPr sz="3500"/>
          </a:p>
        </p:txBody>
      </p:sp>
      <p:cxnSp>
        <p:nvCxnSpPr>
          <p:cNvPr id="852" name="Google Shape;852;p66"/>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pic>
        <p:nvPicPr>
          <p:cNvPr id="853" name="Google Shape;853;p66"/>
          <p:cNvPicPr preferRelativeResize="0"/>
          <p:nvPr/>
        </p:nvPicPr>
        <p:blipFill rotWithShape="1">
          <a:blip r:embed="rId3">
            <a:alphaModFix/>
          </a:blip>
          <a:srcRect b="0" l="0" r="0" t="0"/>
          <a:stretch/>
        </p:blipFill>
        <p:spPr>
          <a:xfrm>
            <a:off x="1059882" y="914400"/>
            <a:ext cx="3099080" cy="2972909"/>
          </a:xfrm>
          <a:prstGeom prst="rect">
            <a:avLst/>
          </a:prstGeom>
          <a:noFill/>
          <a:ln>
            <a:noFill/>
          </a:ln>
        </p:spPr>
      </p:pic>
      <p:pic>
        <p:nvPicPr>
          <p:cNvPr id="854" name="Google Shape;854;p66"/>
          <p:cNvPicPr preferRelativeResize="0"/>
          <p:nvPr/>
        </p:nvPicPr>
        <p:blipFill rotWithShape="1">
          <a:blip r:embed="rId4">
            <a:alphaModFix/>
          </a:blip>
          <a:srcRect b="0" l="0" r="0" t="0"/>
          <a:stretch/>
        </p:blipFill>
        <p:spPr>
          <a:xfrm>
            <a:off x="996796" y="3896452"/>
            <a:ext cx="3162166" cy="2775766"/>
          </a:xfrm>
          <a:prstGeom prst="rect">
            <a:avLst/>
          </a:prstGeom>
          <a:noFill/>
          <a:ln>
            <a:noFill/>
          </a:ln>
        </p:spPr>
      </p:pic>
      <p:pic>
        <p:nvPicPr>
          <p:cNvPr id="855" name="Google Shape;855;p66"/>
          <p:cNvPicPr preferRelativeResize="0"/>
          <p:nvPr/>
        </p:nvPicPr>
        <p:blipFill rotWithShape="1">
          <a:blip r:embed="rId5">
            <a:alphaModFix/>
          </a:blip>
          <a:srcRect b="0" l="0" r="0" t="0"/>
          <a:stretch/>
        </p:blipFill>
        <p:spPr>
          <a:xfrm>
            <a:off x="4991100" y="1087582"/>
            <a:ext cx="6465455" cy="549563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0" name="Shape 860"/>
        <p:cNvGrpSpPr/>
        <p:nvPr/>
      </p:nvGrpSpPr>
      <p:grpSpPr>
        <a:xfrm>
          <a:off x="0" y="0"/>
          <a:ext cx="0" cy="0"/>
          <a:chOff x="0" y="0"/>
          <a:chExt cx="0" cy="0"/>
        </a:xfrm>
      </p:grpSpPr>
      <p:sp>
        <p:nvSpPr>
          <p:cNvPr id="861" name="Google Shape;861;p67"/>
          <p:cNvSpPr txBox="1"/>
          <p:nvPr>
            <p:ph type="title"/>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things I learned and people to thank</a:t>
            </a:r>
            <a:endParaRPr sz="3500"/>
          </a:p>
        </p:txBody>
      </p:sp>
      <p:sp>
        <p:nvSpPr>
          <p:cNvPr id="862" name="Google Shape;862;p67"/>
          <p:cNvSpPr txBox="1"/>
          <p:nvPr>
            <p:ph idx="1" type="body"/>
          </p:nvPr>
        </p:nvSpPr>
        <p:spPr>
          <a:xfrm>
            <a:off x="838200" y="1152144"/>
            <a:ext cx="10515600" cy="5024819"/>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2127"/>
              <a:buNone/>
            </a:pPr>
            <a:r>
              <a:rPr b="1" lang="en-US" sz="2127" u="sng">
                <a:latin typeface="Helvetica Neue Light"/>
                <a:ea typeface="Helvetica Neue Light"/>
                <a:cs typeface="Helvetica Neue Light"/>
                <a:sym typeface="Helvetica Neue Light"/>
              </a:rPr>
              <a:t>things learned</a:t>
            </a:r>
            <a:endParaRPr/>
          </a:p>
          <a:p>
            <a:pPr indent="-228600" lvl="0" marL="228600" rtl="0" algn="l">
              <a:lnSpc>
                <a:spcPct val="90000"/>
              </a:lnSpc>
              <a:spcBef>
                <a:spcPts val="1000"/>
              </a:spcBef>
              <a:spcAft>
                <a:spcPts val="0"/>
              </a:spcAft>
              <a:buClr>
                <a:schemeClr val="dk1"/>
              </a:buClr>
              <a:buSzPts val="2127"/>
              <a:buFont typeface="Courier New"/>
              <a:buChar char="o"/>
            </a:pPr>
            <a:r>
              <a:rPr lang="en-US" sz="2127">
                <a:latin typeface="Helvetica Neue Light"/>
                <a:ea typeface="Helvetica Neue Light"/>
                <a:cs typeface="Helvetica Neue Light"/>
                <a:sym typeface="Helvetica Neue Light"/>
              </a:rPr>
              <a:t>data is messy</a:t>
            </a:r>
            <a:endParaRPr/>
          </a:p>
          <a:p>
            <a:pPr indent="-228600" lvl="0" marL="228600" rtl="0" algn="l">
              <a:lnSpc>
                <a:spcPct val="90000"/>
              </a:lnSpc>
              <a:spcBef>
                <a:spcPts val="1000"/>
              </a:spcBef>
              <a:spcAft>
                <a:spcPts val="0"/>
              </a:spcAft>
              <a:buClr>
                <a:schemeClr val="dk1"/>
              </a:buClr>
              <a:buSzPts val="2127"/>
              <a:buFont typeface="Courier New"/>
              <a:buChar char="o"/>
            </a:pPr>
            <a:r>
              <a:rPr lang="en-US" sz="2127">
                <a:latin typeface="Helvetica Neue Light"/>
                <a:ea typeface="Helvetica Neue Light"/>
                <a:cs typeface="Helvetica Neue Light"/>
                <a:sym typeface="Helvetica Neue Light"/>
              </a:rPr>
              <a:t>the importance of distilling a big problem down into manageable chunks</a:t>
            </a:r>
            <a:endParaRPr/>
          </a:p>
          <a:p>
            <a:pPr indent="-228600" lvl="0" marL="228600" rtl="0" algn="l">
              <a:lnSpc>
                <a:spcPct val="90000"/>
              </a:lnSpc>
              <a:spcBef>
                <a:spcPts val="1000"/>
              </a:spcBef>
              <a:spcAft>
                <a:spcPts val="0"/>
              </a:spcAft>
              <a:buClr>
                <a:schemeClr val="dk1"/>
              </a:buClr>
              <a:buSzPts val="2127"/>
              <a:buFont typeface="Courier New"/>
              <a:buChar char="o"/>
            </a:pPr>
            <a:r>
              <a:rPr lang="en-US" sz="2127">
                <a:latin typeface="Helvetica Neue Light"/>
                <a:ea typeface="Helvetica Neue Light"/>
                <a:cs typeface="Helvetica Neue Light"/>
                <a:sym typeface="Helvetica Neue Light"/>
              </a:rPr>
              <a:t>bottom-up and top-down methods can (should!) work in synergy</a:t>
            </a:r>
            <a:endParaRPr sz="2127">
              <a:latin typeface="Helvetica Neue Light"/>
              <a:ea typeface="Helvetica Neue Light"/>
              <a:cs typeface="Helvetica Neue Light"/>
              <a:sym typeface="Helvetica Neue Light"/>
            </a:endParaRPr>
          </a:p>
          <a:p>
            <a:pPr indent="-228600" lvl="1" marL="685800" rtl="0" algn="l">
              <a:lnSpc>
                <a:spcPct val="90000"/>
              </a:lnSpc>
              <a:spcBef>
                <a:spcPts val="500"/>
              </a:spcBef>
              <a:spcAft>
                <a:spcPts val="0"/>
              </a:spcAft>
              <a:buClr>
                <a:schemeClr val="dk1"/>
              </a:buClr>
              <a:buSzPts val="2127"/>
              <a:buFont typeface="Courier New"/>
              <a:buChar char="o"/>
            </a:pPr>
            <a:r>
              <a:rPr lang="en-US" sz="2127">
                <a:latin typeface="Helvetica Neue Light"/>
                <a:ea typeface="Helvetica Neue Light"/>
                <a:cs typeface="Helvetica Neue Light"/>
                <a:sym typeface="Helvetica Neue Light"/>
              </a:rPr>
              <a:t>bottom-up observations inform top-down modeling, which then inform better models and new experiment</a:t>
            </a:r>
            <a:endParaRPr/>
          </a:p>
          <a:p>
            <a:pPr indent="-93535" lvl="0" marL="228600" rtl="0" algn="l">
              <a:lnSpc>
                <a:spcPct val="90000"/>
              </a:lnSpc>
              <a:spcBef>
                <a:spcPts val="1000"/>
              </a:spcBef>
              <a:spcAft>
                <a:spcPts val="0"/>
              </a:spcAft>
              <a:buClr>
                <a:schemeClr val="dk1"/>
              </a:buClr>
              <a:buSzPts val="2127"/>
              <a:buFont typeface="Courier New"/>
              <a:buNone/>
            </a:pPr>
            <a:r>
              <a:t/>
            </a:r>
            <a:endParaRPr sz="2127">
              <a:latin typeface="Helvetica Neue Light"/>
              <a:ea typeface="Helvetica Neue Light"/>
              <a:cs typeface="Helvetica Neue Light"/>
              <a:sym typeface="Helvetica Neue Light"/>
            </a:endParaRPr>
          </a:p>
          <a:p>
            <a:pPr indent="0" lvl="0" marL="0" rtl="0" algn="l">
              <a:lnSpc>
                <a:spcPct val="90000"/>
              </a:lnSpc>
              <a:spcBef>
                <a:spcPts val="1000"/>
              </a:spcBef>
              <a:spcAft>
                <a:spcPts val="0"/>
              </a:spcAft>
              <a:buClr>
                <a:schemeClr val="dk1"/>
              </a:buClr>
              <a:buSzPts val="2127"/>
              <a:buNone/>
            </a:pPr>
            <a:r>
              <a:rPr b="1" lang="en-US" sz="2127" u="sng">
                <a:latin typeface="Helvetica Neue Light"/>
                <a:ea typeface="Helvetica Neue Light"/>
                <a:cs typeface="Helvetica Neue Light"/>
                <a:sym typeface="Helvetica Neue Light"/>
              </a:rPr>
              <a:t>thank you guys!</a:t>
            </a:r>
            <a:endParaRPr/>
          </a:p>
          <a:p>
            <a:pPr indent="-228600" lvl="0" marL="228600" rtl="0" algn="l">
              <a:lnSpc>
                <a:spcPct val="90000"/>
              </a:lnSpc>
              <a:spcBef>
                <a:spcPts val="1000"/>
              </a:spcBef>
              <a:spcAft>
                <a:spcPts val="0"/>
              </a:spcAft>
              <a:buClr>
                <a:schemeClr val="dk1"/>
              </a:buClr>
              <a:buSzPts val="2127"/>
              <a:buFont typeface="Courier New"/>
              <a:buChar char="o"/>
            </a:pPr>
            <a:r>
              <a:rPr lang="en-US" sz="2127">
                <a:latin typeface="Helvetica Neue Light"/>
                <a:ea typeface="Helvetica Neue Light"/>
                <a:cs typeface="Helvetica Neue Light"/>
                <a:sym typeface="Helvetica Neue Light"/>
              </a:rPr>
              <a:t>bence</a:t>
            </a:r>
            <a:endParaRPr sz="2127">
              <a:latin typeface="Helvetica Neue Light"/>
              <a:ea typeface="Helvetica Neue Light"/>
              <a:cs typeface="Helvetica Neue Light"/>
              <a:sym typeface="Helvetica Neue Light"/>
            </a:endParaRPr>
          </a:p>
          <a:p>
            <a:pPr indent="-228600" lvl="0" marL="228600" rtl="0" algn="l">
              <a:lnSpc>
                <a:spcPct val="90000"/>
              </a:lnSpc>
              <a:spcBef>
                <a:spcPts val="1000"/>
              </a:spcBef>
              <a:spcAft>
                <a:spcPts val="0"/>
              </a:spcAft>
              <a:buClr>
                <a:schemeClr val="dk1"/>
              </a:buClr>
              <a:buSzPts val="2127"/>
              <a:buFont typeface="Courier New"/>
              <a:buChar char="o"/>
            </a:pPr>
            <a:r>
              <a:rPr lang="en-US" sz="2127">
                <a:latin typeface="Helvetica Neue Light"/>
                <a:ea typeface="Helvetica Neue Light"/>
                <a:cs typeface="Helvetica Neue Light"/>
                <a:sym typeface="Helvetica Neue Light"/>
              </a:rPr>
              <a:t>gerald</a:t>
            </a:r>
            <a:endParaRPr sz="2127">
              <a:latin typeface="Helvetica Neue Light"/>
              <a:ea typeface="Helvetica Neue Light"/>
              <a:cs typeface="Helvetica Neue Light"/>
              <a:sym typeface="Helvetica Neue Light"/>
            </a:endParaRPr>
          </a:p>
          <a:p>
            <a:pPr indent="-228600" lvl="0" marL="228600" rtl="0" algn="l">
              <a:lnSpc>
                <a:spcPct val="90000"/>
              </a:lnSpc>
              <a:spcBef>
                <a:spcPts val="1000"/>
              </a:spcBef>
              <a:spcAft>
                <a:spcPts val="0"/>
              </a:spcAft>
              <a:buClr>
                <a:schemeClr val="dk1"/>
              </a:buClr>
              <a:buSzPts val="2127"/>
              <a:buFont typeface="Courier New"/>
              <a:buChar char="o"/>
            </a:pPr>
            <a:r>
              <a:rPr lang="en-US" sz="2127">
                <a:latin typeface="Helvetica Neue Light"/>
                <a:ea typeface="Helvetica Neue Light"/>
                <a:cs typeface="Helvetica Neue Light"/>
                <a:sym typeface="Helvetica Neue Light"/>
              </a:rPr>
              <a:t>olveczky lab</a:t>
            </a:r>
            <a:endParaRPr/>
          </a:p>
          <a:p>
            <a:pPr indent="-228600" lvl="0" marL="228600" rtl="0" algn="l">
              <a:lnSpc>
                <a:spcPct val="90000"/>
              </a:lnSpc>
              <a:spcBef>
                <a:spcPts val="1000"/>
              </a:spcBef>
              <a:spcAft>
                <a:spcPts val="0"/>
              </a:spcAft>
              <a:buClr>
                <a:schemeClr val="dk1"/>
              </a:buClr>
              <a:buSzPts val="2127"/>
              <a:buFont typeface="Courier New"/>
              <a:buChar char="o"/>
            </a:pPr>
            <a:r>
              <a:rPr lang="en-US" sz="2127">
                <a:latin typeface="Helvetica Neue Light"/>
                <a:ea typeface="Helvetica Neue Light"/>
                <a:cs typeface="Helvetica Neue Light"/>
                <a:sym typeface="Helvetica Neue Light"/>
              </a:rPr>
              <a:t>chocolate</a:t>
            </a:r>
            <a:endParaRPr/>
          </a:p>
          <a:p>
            <a:pPr indent="-81787" lvl="0" marL="228600" rtl="0" algn="l">
              <a:lnSpc>
                <a:spcPct val="90000"/>
              </a:lnSpc>
              <a:spcBef>
                <a:spcPts val="1000"/>
              </a:spcBef>
              <a:spcAft>
                <a:spcPts val="0"/>
              </a:spcAft>
              <a:buClr>
                <a:schemeClr val="dk1"/>
              </a:buClr>
              <a:buSzPts val="2312"/>
              <a:buNone/>
            </a:pPr>
            <a:r>
              <a:t/>
            </a:r>
            <a:endParaRPr sz="2312">
              <a:latin typeface="Helvetica Neue Light"/>
              <a:ea typeface="Helvetica Neue Light"/>
              <a:cs typeface="Helvetica Neue Light"/>
              <a:sym typeface="Helvetica Neue Light"/>
            </a:endParaRPr>
          </a:p>
          <a:p>
            <a:pPr indent="-81787" lvl="0" marL="228600" rtl="0" algn="l">
              <a:lnSpc>
                <a:spcPct val="90000"/>
              </a:lnSpc>
              <a:spcBef>
                <a:spcPts val="1000"/>
              </a:spcBef>
              <a:spcAft>
                <a:spcPts val="0"/>
              </a:spcAft>
              <a:buClr>
                <a:schemeClr val="dk1"/>
              </a:buClr>
              <a:buSzPts val="2312"/>
              <a:buNone/>
            </a:pPr>
            <a:r>
              <a:t/>
            </a:r>
            <a:endParaRPr sz="2312">
              <a:latin typeface="Helvetica Neue Light"/>
              <a:ea typeface="Helvetica Neue Light"/>
              <a:cs typeface="Helvetica Neue Light"/>
              <a:sym typeface="Helvetica Neue Light"/>
            </a:endParaRPr>
          </a:p>
          <a:p>
            <a:pPr indent="-81787" lvl="0" marL="228600" rtl="0" algn="l">
              <a:lnSpc>
                <a:spcPct val="90000"/>
              </a:lnSpc>
              <a:spcBef>
                <a:spcPts val="1000"/>
              </a:spcBef>
              <a:spcAft>
                <a:spcPts val="0"/>
              </a:spcAft>
              <a:buClr>
                <a:schemeClr val="dk1"/>
              </a:buClr>
              <a:buSzPts val="2312"/>
              <a:buNone/>
            </a:pPr>
            <a:r>
              <a:t/>
            </a:r>
            <a:endParaRPr sz="2312">
              <a:latin typeface="Helvetica Neue Light"/>
              <a:ea typeface="Helvetica Neue Light"/>
              <a:cs typeface="Helvetica Neue Light"/>
              <a:sym typeface="Helvetica Neue Light"/>
            </a:endParaRPr>
          </a:p>
        </p:txBody>
      </p:sp>
      <p:cxnSp>
        <p:nvCxnSpPr>
          <p:cNvPr id="863" name="Google Shape;863;p67"/>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cxnSp>
        <p:nvCxnSpPr>
          <p:cNvPr id="159" name="Google Shape;159;p7"/>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160" name="Google Shape;160;p7"/>
          <p:cNvSpPr/>
          <p:nvPr/>
        </p:nvSpPr>
        <p:spPr>
          <a:xfrm>
            <a:off x="554182" y="1089977"/>
            <a:ext cx="10958264" cy="32778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300" u="sng">
                <a:solidFill>
                  <a:srgbClr val="000000"/>
                </a:solidFill>
                <a:latin typeface="Helvetica Neue Light"/>
                <a:ea typeface="Helvetica Neue Light"/>
                <a:cs typeface="Helvetica Neue Light"/>
                <a:sym typeface="Helvetica Neue Light"/>
              </a:rPr>
              <a:t>Predictions:</a:t>
            </a:r>
            <a:r>
              <a:rPr b="1" lang="en-US" sz="2300">
                <a:solidFill>
                  <a:srgbClr val="000000"/>
                </a:solidFill>
                <a:latin typeface="Helvetica Neue Light"/>
                <a:ea typeface="Helvetica Neue Light"/>
                <a:cs typeface="Helvetica Neue Light"/>
                <a:sym typeface="Helvetica Neue Light"/>
              </a:rPr>
              <a:t> </a:t>
            </a:r>
            <a:r>
              <a:rPr lang="en-US" sz="2300">
                <a:solidFill>
                  <a:srgbClr val="000000"/>
                </a:solidFill>
                <a:latin typeface="Helvetica Neue Light"/>
                <a:ea typeface="Helvetica Neue Light"/>
                <a:cs typeface="Helvetica Neue Light"/>
                <a:sym typeface="Helvetica Neue Light"/>
              </a:rPr>
              <a:t>Agents that do not have the right state representations fail to learn sufficiently and/or efficiently.</a:t>
            </a:r>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a:p>
            <a:pPr indent="0" lvl="0" marL="0" marR="0" rtl="0" algn="l">
              <a:spcBef>
                <a:spcPts val="0"/>
              </a:spcBef>
              <a:spcAft>
                <a:spcPts val="0"/>
              </a:spcAft>
              <a:buNone/>
            </a:pPr>
            <a:r>
              <a:t/>
            </a:r>
            <a:endParaRPr sz="2300">
              <a:solidFill>
                <a:srgbClr val="000000"/>
              </a:solidFill>
              <a:latin typeface="Helvetica Neue Light"/>
              <a:ea typeface="Helvetica Neue Light"/>
              <a:cs typeface="Helvetica Neue Light"/>
              <a:sym typeface="Helvetica Neue Light"/>
            </a:endParaRPr>
          </a:p>
        </p:txBody>
      </p:sp>
      <p:sp>
        <p:nvSpPr>
          <p:cNvPr id="161" name="Google Shape;161;p7"/>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is motor cortex responsible for </a:t>
            </a:r>
            <a:r>
              <a:rPr lang="en-US" sz="3600">
                <a:solidFill>
                  <a:srgbClr val="00B050"/>
                </a:solidFill>
                <a:latin typeface="Helvetica Neue Light"/>
                <a:ea typeface="Helvetica Neue Light"/>
                <a:cs typeface="Helvetica Neue Light"/>
                <a:sym typeface="Helvetica Neue Light"/>
              </a:rPr>
              <a:t>state discovery</a:t>
            </a:r>
            <a:r>
              <a:rPr lang="en-US" sz="3500">
                <a:solidFill>
                  <a:srgbClr val="000000"/>
                </a:solidFill>
                <a:latin typeface="Helvetica Neue Light"/>
                <a:ea typeface="Helvetica Neue Light"/>
                <a:cs typeface="Helvetica Neue Light"/>
                <a:sym typeface="Helvetica Neue Light"/>
              </a:rPr>
              <a:t>?</a:t>
            </a:r>
            <a:endParaRPr sz="3500">
              <a:solidFill>
                <a:schemeClr val="dk1"/>
              </a:solidFill>
              <a:latin typeface="Calibri"/>
              <a:ea typeface="Calibri"/>
              <a:cs typeface="Calibri"/>
              <a:sym typeface="Calibri"/>
            </a:endParaRPr>
          </a:p>
        </p:txBody>
      </p:sp>
      <p:pic>
        <p:nvPicPr>
          <p:cNvPr id="162" name="Google Shape;162;p7"/>
          <p:cNvPicPr preferRelativeResize="0"/>
          <p:nvPr/>
        </p:nvPicPr>
        <p:blipFill rotWithShape="1">
          <a:blip r:embed="rId3">
            <a:alphaModFix/>
          </a:blip>
          <a:srcRect b="0" l="0" r="0" t="0"/>
          <a:stretch/>
        </p:blipFill>
        <p:spPr>
          <a:xfrm>
            <a:off x="1792261" y="2084568"/>
            <a:ext cx="8607478" cy="4281497"/>
          </a:xfrm>
          <a:prstGeom prst="rect">
            <a:avLst/>
          </a:prstGeom>
          <a:noFill/>
          <a:ln>
            <a:noFill/>
          </a:ln>
        </p:spPr>
      </p:pic>
      <p:sp>
        <p:nvSpPr>
          <p:cNvPr id="163" name="Google Shape;163;p7"/>
          <p:cNvSpPr/>
          <p:nvPr/>
        </p:nvSpPr>
        <p:spPr>
          <a:xfrm>
            <a:off x="10931905" y="6488668"/>
            <a:ext cx="1263937" cy="369332"/>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i="1" lang="en-US" sz="1800">
                <a:solidFill>
                  <a:schemeClr val="dk1"/>
                </a:solidFill>
                <a:latin typeface="Helvetica Neue Light"/>
                <a:ea typeface="Helvetica Neue Light"/>
                <a:cs typeface="Helvetica Neue Light"/>
                <a:sym typeface="Helvetica Neue Light"/>
              </a:rPr>
              <a:t>Gerald Pho</a:t>
            </a:r>
            <a:endParaRPr i="1" sz="1800">
              <a:solidFill>
                <a:schemeClr val="dk1"/>
              </a:solidFill>
              <a:latin typeface="Calibri"/>
              <a:ea typeface="Calibri"/>
              <a:cs typeface="Calibri"/>
              <a:sym typeface="Calibri"/>
            </a:endParaRPr>
          </a:p>
        </p:txBody>
      </p:sp>
      <p:sp>
        <p:nvSpPr>
          <p:cNvPr id="164" name="Google Shape;164;p7"/>
          <p:cNvSpPr/>
          <p:nvPr/>
        </p:nvSpPr>
        <p:spPr>
          <a:xfrm>
            <a:off x="1678897" y="2084568"/>
            <a:ext cx="2233535" cy="428149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5" name="Google Shape;165;p7"/>
          <p:cNvSpPr/>
          <p:nvPr/>
        </p:nvSpPr>
        <p:spPr>
          <a:xfrm>
            <a:off x="5848661" y="2084567"/>
            <a:ext cx="2233535" cy="428149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pic>
        <p:nvPicPr>
          <p:cNvPr id="171" name="Google Shape;171;p8"/>
          <p:cNvPicPr preferRelativeResize="0"/>
          <p:nvPr/>
        </p:nvPicPr>
        <p:blipFill rotWithShape="1">
          <a:blip r:embed="rId3">
            <a:alphaModFix/>
          </a:blip>
          <a:srcRect b="0" l="0" r="0" t="0"/>
          <a:stretch/>
        </p:blipFill>
        <p:spPr>
          <a:xfrm>
            <a:off x="2220838" y="1194291"/>
            <a:ext cx="8110685" cy="2029608"/>
          </a:xfrm>
          <a:prstGeom prst="rect">
            <a:avLst/>
          </a:prstGeom>
          <a:noFill/>
          <a:ln>
            <a:noFill/>
          </a:ln>
        </p:spPr>
      </p:pic>
      <p:pic>
        <p:nvPicPr>
          <p:cNvPr id="172" name="Google Shape;172;p8"/>
          <p:cNvPicPr preferRelativeResize="0"/>
          <p:nvPr/>
        </p:nvPicPr>
        <p:blipFill rotWithShape="1">
          <a:blip r:embed="rId4">
            <a:alphaModFix/>
          </a:blip>
          <a:srcRect b="0" l="0" r="0" t="0"/>
          <a:stretch/>
        </p:blipFill>
        <p:spPr>
          <a:xfrm>
            <a:off x="342904" y="1079993"/>
            <a:ext cx="1257300" cy="2333755"/>
          </a:xfrm>
          <a:prstGeom prst="rect">
            <a:avLst/>
          </a:prstGeom>
          <a:noFill/>
          <a:ln>
            <a:noFill/>
          </a:ln>
        </p:spPr>
      </p:pic>
      <p:sp>
        <p:nvSpPr>
          <p:cNvPr id="173" name="Google Shape;173;p8"/>
          <p:cNvSpPr/>
          <p:nvPr/>
        </p:nvSpPr>
        <p:spPr>
          <a:xfrm>
            <a:off x="1600204" y="2065830"/>
            <a:ext cx="663498" cy="195327"/>
          </a:xfrm>
          <a:prstGeom prst="rightArrow">
            <a:avLst>
              <a:gd fmla="val 50000" name="adj1"/>
              <a:gd fmla="val 50000" name="adj2"/>
            </a:avLst>
          </a:prstGeom>
          <a:solidFill>
            <a:schemeClr val="accent3"/>
          </a:solidFill>
          <a:ln cap="flat" cmpd="sng" w="12700">
            <a:solidFill>
              <a:srgbClr val="277F9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id="174" name="Google Shape;174;p8"/>
          <p:cNvPicPr preferRelativeResize="0"/>
          <p:nvPr/>
        </p:nvPicPr>
        <p:blipFill rotWithShape="1">
          <a:blip r:embed="rId5">
            <a:alphaModFix/>
          </a:blip>
          <a:srcRect b="0" l="0" r="0" t="0"/>
          <a:stretch/>
        </p:blipFill>
        <p:spPr>
          <a:xfrm>
            <a:off x="6485676" y="3503790"/>
            <a:ext cx="5706324" cy="3318352"/>
          </a:xfrm>
          <a:prstGeom prst="rect">
            <a:avLst/>
          </a:prstGeom>
          <a:noFill/>
          <a:ln>
            <a:noFill/>
          </a:ln>
        </p:spPr>
      </p:pic>
      <p:pic>
        <p:nvPicPr>
          <p:cNvPr id="175" name="Google Shape;175;p8"/>
          <p:cNvPicPr preferRelativeResize="0"/>
          <p:nvPr/>
        </p:nvPicPr>
        <p:blipFill rotWithShape="1">
          <a:blip r:embed="rId6">
            <a:alphaModFix/>
          </a:blip>
          <a:srcRect b="0" l="0" r="0" t="0"/>
          <a:stretch/>
        </p:blipFill>
        <p:spPr>
          <a:xfrm>
            <a:off x="8947885" y="-2587100"/>
            <a:ext cx="4482353" cy="2400066"/>
          </a:xfrm>
          <a:prstGeom prst="rect">
            <a:avLst/>
          </a:prstGeom>
          <a:noFill/>
          <a:ln>
            <a:noFill/>
          </a:ln>
        </p:spPr>
      </p:pic>
      <p:pic>
        <p:nvPicPr>
          <p:cNvPr id="176" name="Google Shape;176;p8"/>
          <p:cNvPicPr preferRelativeResize="0"/>
          <p:nvPr/>
        </p:nvPicPr>
        <p:blipFill rotWithShape="1">
          <a:blip r:embed="rId7">
            <a:alphaModFix/>
          </a:blip>
          <a:srcRect b="0" l="0" r="0" t="0"/>
          <a:stretch/>
        </p:blipFill>
        <p:spPr>
          <a:xfrm>
            <a:off x="10353348" y="1680066"/>
            <a:ext cx="1671429" cy="939005"/>
          </a:xfrm>
          <a:prstGeom prst="rect">
            <a:avLst/>
          </a:prstGeom>
          <a:noFill/>
          <a:ln>
            <a:noFill/>
          </a:ln>
        </p:spPr>
      </p:pic>
      <p:sp>
        <p:nvSpPr>
          <p:cNvPr id="177" name="Google Shape;177;p8"/>
          <p:cNvSpPr txBox="1"/>
          <p:nvPr/>
        </p:nvSpPr>
        <p:spPr>
          <a:xfrm>
            <a:off x="173245" y="3878570"/>
            <a:ext cx="6528828" cy="1895663"/>
          </a:xfrm>
          <a:prstGeom prst="rect">
            <a:avLst/>
          </a:prstGeom>
          <a:noFill/>
          <a:ln>
            <a:noFill/>
          </a:ln>
        </p:spPr>
        <p:txBody>
          <a:bodyPr anchorCtr="0" anchor="b" bIns="45700" lIns="91425" spcFirstLastPara="1" rIns="91425" wrap="square" tIns="45700">
            <a:noAutofit/>
          </a:bodyPr>
          <a:lstStyle/>
          <a:p>
            <a:pPr indent="0" lvl="0" marL="0" marR="0" rtl="0" algn="l">
              <a:lnSpc>
                <a:spcPct val="100000"/>
              </a:lnSpc>
              <a:spcBef>
                <a:spcPts val="0"/>
              </a:spcBef>
              <a:spcAft>
                <a:spcPts val="0"/>
              </a:spcAft>
              <a:buClr>
                <a:schemeClr val="dk1"/>
              </a:buClr>
              <a:buSzPts val="2000"/>
              <a:buFont typeface="Helvetica Neue Light"/>
              <a:buNone/>
            </a:pPr>
            <a:r>
              <a:rPr b="1" lang="en-US" sz="2000" u="sng">
                <a:solidFill>
                  <a:schemeClr val="dk1"/>
                </a:solidFill>
                <a:latin typeface="Helvetica Neue Light"/>
                <a:ea typeface="Helvetica Neue Light"/>
                <a:cs typeface="Helvetica Neue Light"/>
                <a:sym typeface="Helvetica Neue Light"/>
              </a:rPr>
              <a:t>Components:</a:t>
            </a:r>
            <a:endParaRPr/>
          </a:p>
          <a:p>
            <a:pPr indent="-457200" lvl="0" marL="457200" marR="0" rtl="0" algn="l">
              <a:lnSpc>
                <a:spcPct val="100000"/>
              </a:lnSpc>
              <a:spcBef>
                <a:spcPts val="0"/>
              </a:spcBef>
              <a:spcAft>
                <a:spcPts val="0"/>
              </a:spcAft>
              <a:buClr>
                <a:schemeClr val="dk1"/>
              </a:buClr>
              <a:buSzPts val="2000"/>
              <a:buFont typeface="Courier New"/>
              <a:buChar char="o"/>
            </a:pPr>
            <a:r>
              <a:rPr lang="en-US" sz="2000">
                <a:solidFill>
                  <a:schemeClr val="dk1"/>
                </a:solidFill>
                <a:latin typeface="Helvetica Neue Light"/>
                <a:ea typeface="Helvetica Neue Light"/>
                <a:cs typeface="Helvetica Neue Light"/>
                <a:sym typeface="Helvetica Neue Light"/>
              </a:rPr>
              <a:t>25 States: IPI and ITI separated into 100ms sub-states</a:t>
            </a:r>
            <a:endParaRPr/>
          </a:p>
          <a:p>
            <a:pPr indent="-457200" lvl="0" marL="457200" marR="0" rtl="0" algn="l">
              <a:lnSpc>
                <a:spcPct val="100000"/>
              </a:lnSpc>
              <a:spcBef>
                <a:spcPts val="0"/>
              </a:spcBef>
              <a:spcAft>
                <a:spcPts val="0"/>
              </a:spcAft>
              <a:buClr>
                <a:schemeClr val="dk1"/>
              </a:buClr>
              <a:buSzPts val="2000"/>
              <a:buFont typeface="Courier New"/>
              <a:buChar char="o"/>
            </a:pPr>
            <a:r>
              <a:rPr lang="en-US" sz="2000">
                <a:solidFill>
                  <a:schemeClr val="dk1"/>
                </a:solidFill>
                <a:latin typeface="Helvetica Neue Light"/>
                <a:ea typeface="Helvetica Neue Light"/>
                <a:cs typeface="Helvetica Neue Light"/>
                <a:sym typeface="Helvetica Neue Light"/>
              </a:rPr>
              <a:t>2 Actions = </a:t>
            </a:r>
            <a:r>
              <a:rPr i="1" lang="en-US" sz="2000">
                <a:solidFill>
                  <a:schemeClr val="dk1"/>
                </a:solidFill>
                <a:latin typeface="Helvetica Neue Light"/>
                <a:ea typeface="Helvetica Neue Light"/>
                <a:cs typeface="Helvetica Neue Light"/>
                <a:sym typeface="Helvetica Neue Light"/>
              </a:rPr>
              <a:t>{wait, tap}</a:t>
            </a:r>
            <a:endParaRPr/>
          </a:p>
          <a:p>
            <a:pPr indent="-457200" lvl="0" marL="457200" marR="0" rtl="0" algn="l">
              <a:lnSpc>
                <a:spcPct val="100000"/>
              </a:lnSpc>
              <a:spcBef>
                <a:spcPts val="0"/>
              </a:spcBef>
              <a:spcAft>
                <a:spcPts val="0"/>
              </a:spcAft>
              <a:buClr>
                <a:schemeClr val="dk1"/>
              </a:buClr>
              <a:buSzPts val="2000"/>
              <a:buFont typeface="Courier New"/>
              <a:buChar char="o"/>
            </a:pPr>
            <a:r>
              <a:rPr lang="en-US" sz="2000">
                <a:solidFill>
                  <a:schemeClr val="dk1"/>
                </a:solidFill>
                <a:latin typeface="Helvetica Neue Light"/>
                <a:ea typeface="Helvetica Neue Light"/>
                <a:cs typeface="Helvetica Neue Light"/>
                <a:sym typeface="Helvetica Neue Light"/>
              </a:rPr>
              <a:t>2 Observations = </a:t>
            </a:r>
            <a:r>
              <a:rPr i="1" lang="en-US" sz="2000">
                <a:solidFill>
                  <a:schemeClr val="dk1"/>
                </a:solidFill>
                <a:latin typeface="Helvetica Neue Light"/>
                <a:ea typeface="Helvetica Neue Light"/>
                <a:cs typeface="Helvetica Neue Light"/>
                <a:sym typeface="Helvetica Neue Light"/>
              </a:rPr>
              <a:t>{null, reward}</a:t>
            </a:r>
            <a:endParaRPr/>
          </a:p>
          <a:p>
            <a:pPr indent="-457200" lvl="0" marL="457200" marR="0" rtl="0" algn="l">
              <a:lnSpc>
                <a:spcPct val="100000"/>
              </a:lnSpc>
              <a:spcBef>
                <a:spcPts val="0"/>
              </a:spcBef>
              <a:spcAft>
                <a:spcPts val="0"/>
              </a:spcAft>
              <a:buClr>
                <a:schemeClr val="dk1"/>
              </a:buClr>
              <a:buSzPts val="2000"/>
              <a:buFont typeface="Courier New"/>
              <a:buChar char="o"/>
            </a:pPr>
            <a:r>
              <a:rPr lang="en-US" sz="2000">
                <a:solidFill>
                  <a:schemeClr val="dk1"/>
                </a:solidFill>
                <a:latin typeface="Helvetica Neue Light"/>
                <a:ea typeface="Helvetica Neue Light"/>
                <a:cs typeface="Helvetica Neue Light"/>
                <a:sym typeface="Helvetica Neue Light"/>
              </a:rPr>
              <a:t>Transition matrix </a:t>
            </a:r>
            <a:r>
              <a:rPr i="1" lang="en-US" sz="2000">
                <a:solidFill>
                  <a:schemeClr val="dk1"/>
                </a:solidFill>
                <a:latin typeface="Helvetica Neue Light"/>
                <a:ea typeface="Helvetica Neue Light"/>
                <a:cs typeface="Helvetica Neue Light"/>
                <a:sym typeface="Helvetica Neue Light"/>
              </a:rPr>
              <a:t>T(s,s’,a) = p(s’|s,a)</a:t>
            </a:r>
            <a:endParaRPr/>
          </a:p>
          <a:p>
            <a:pPr indent="-457200" lvl="0" marL="457200" marR="0" rtl="0" algn="l">
              <a:lnSpc>
                <a:spcPct val="100000"/>
              </a:lnSpc>
              <a:spcBef>
                <a:spcPts val="0"/>
              </a:spcBef>
              <a:spcAft>
                <a:spcPts val="0"/>
              </a:spcAft>
              <a:buClr>
                <a:schemeClr val="dk1"/>
              </a:buClr>
              <a:buSzPts val="2000"/>
              <a:buFont typeface="Courier New"/>
              <a:buChar char="o"/>
            </a:pPr>
            <a:r>
              <a:rPr lang="en-US" sz="2000">
                <a:solidFill>
                  <a:schemeClr val="dk1"/>
                </a:solidFill>
                <a:latin typeface="Helvetica Neue Light"/>
                <a:ea typeface="Helvetica Neue Light"/>
                <a:cs typeface="Helvetica Neue Light"/>
                <a:sym typeface="Helvetica Neue Light"/>
              </a:rPr>
              <a:t>Observation matrix </a:t>
            </a:r>
            <a:r>
              <a:rPr i="1" lang="en-US" sz="2000">
                <a:solidFill>
                  <a:schemeClr val="dk1"/>
                </a:solidFill>
                <a:latin typeface="Helvetica Neue Light"/>
                <a:ea typeface="Helvetica Neue Light"/>
                <a:cs typeface="Helvetica Neue Light"/>
                <a:sym typeface="Helvetica Neue Light"/>
              </a:rPr>
              <a:t>O(s’,a,o) = p (o|s’,a)</a:t>
            </a:r>
            <a:endParaRPr/>
          </a:p>
        </p:txBody>
      </p:sp>
      <p:cxnSp>
        <p:nvCxnSpPr>
          <p:cNvPr id="178" name="Google Shape;178;p8"/>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179" name="Google Shape;179;p8"/>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POMDPs for state space inference</a:t>
            </a:r>
            <a:endParaRPr sz="35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9"/>
          <p:cNvPicPr preferRelativeResize="0"/>
          <p:nvPr/>
        </p:nvPicPr>
        <p:blipFill rotWithShape="1">
          <a:blip r:embed="rId3">
            <a:alphaModFix/>
          </a:blip>
          <a:srcRect b="0" l="0" r="0" t="0"/>
          <a:stretch/>
        </p:blipFill>
        <p:spPr>
          <a:xfrm>
            <a:off x="6393751" y="1597044"/>
            <a:ext cx="5503582" cy="1355839"/>
          </a:xfrm>
          <a:prstGeom prst="rect">
            <a:avLst/>
          </a:prstGeom>
          <a:noFill/>
          <a:ln>
            <a:noFill/>
          </a:ln>
        </p:spPr>
      </p:pic>
      <p:sp>
        <p:nvSpPr>
          <p:cNvPr id="186" name="Google Shape;186;p9"/>
          <p:cNvSpPr/>
          <p:nvPr/>
        </p:nvSpPr>
        <p:spPr>
          <a:xfrm>
            <a:off x="7949449" y="1149542"/>
            <a:ext cx="267759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Agent 2: Does not know ITI</a:t>
            </a:r>
            <a:endParaRPr sz="1800" u="sng">
              <a:solidFill>
                <a:schemeClr val="dk1"/>
              </a:solidFill>
              <a:latin typeface="Calibri"/>
              <a:ea typeface="Calibri"/>
              <a:cs typeface="Calibri"/>
              <a:sym typeface="Calibri"/>
            </a:endParaRPr>
          </a:p>
        </p:txBody>
      </p:sp>
      <p:pic>
        <p:nvPicPr>
          <p:cNvPr id="187" name="Google Shape;187;p9"/>
          <p:cNvPicPr preferRelativeResize="0"/>
          <p:nvPr/>
        </p:nvPicPr>
        <p:blipFill rotWithShape="1">
          <a:blip r:embed="rId4">
            <a:alphaModFix/>
          </a:blip>
          <a:srcRect b="0" l="0" r="0" t="0"/>
          <a:stretch/>
        </p:blipFill>
        <p:spPr>
          <a:xfrm>
            <a:off x="6084848" y="3229920"/>
            <a:ext cx="6107152" cy="1800651"/>
          </a:xfrm>
          <a:prstGeom prst="rect">
            <a:avLst/>
          </a:prstGeom>
          <a:noFill/>
          <a:ln>
            <a:noFill/>
          </a:ln>
        </p:spPr>
      </p:pic>
      <p:pic>
        <p:nvPicPr>
          <p:cNvPr id="188" name="Google Shape;188;p9"/>
          <p:cNvPicPr preferRelativeResize="0"/>
          <p:nvPr/>
        </p:nvPicPr>
        <p:blipFill rotWithShape="1">
          <a:blip r:embed="rId5">
            <a:alphaModFix/>
          </a:blip>
          <a:srcRect b="0" l="0" r="0" t="0"/>
          <a:stretch/>
        </p:blipFill>
        <p:spPr>
          <a:xfrm>
            <a:off x="184342" y="3227248"/>
            <a:ext cx="5790307" cy="1803323"/>
          </a:xfrm>
          <a:prstGeom prst="rect">
            <a:avLst/>
          </a:prstGeom>
          <a:noFill/>
          <a:ln>
            <a:noFill/>
          </a:ln>
        </p:spPr>
      </p:pic>
      <p:cxnSp>
        <p:nvCxnSpPr>
          <p:cNvPr id="189" name="Google Shape;189;p9"/>
          <p:cNvCxnSpPr/>
          <p:nvPr/>
        </p:nvCxnSpPr>
        <p:spPr>
          <a:xfrm>
            <a:off x="6096000" y="800100"/>
            <a:ext cx="0" cy="5423719"/>
          </a:xfrm>
          <a:prstGeom prst="straightConnector1">
            <a:avLst/>
          </a:prstGeom>
          <a:noFill/>
          <a:ln cap="flat" cmpd="sng" w="9525">
            <a:solidFill>
              <a:schemeClr val="dk1"/>
            </a:solidFill>
            <a:prstDash val="solid"/>
            <a:miter lim="800000"/>
            <a:headEnd len="sm" w="sm" type="none"/>
            <a:tailEnd len="sm" w="sm" type="none"/>
          </a:ln>
        </p:spPr>
      </p:cxnSp>
      <p:pic>
        <p:nvPicPr>
          <p:cNvPr id="190" name="Google Shape;190;p9"/>
          <p:cNvPicPr preferRelativeResize="0"/>
          <p:nvPr/>
        </p:nvPicPr>
        <p:blipFill rotWithShape="1">
          <a:blip r:embed="rId6">
            <a:alphaModFix/>
          </a:blip>
          <a:srcRect b="0" l="0" r="0" t="0"/>
          <a:stretch/>
        </p:blipFill>
        <p:spPr>
          <a:xfrm>
            <a:off x="76058" y="1487042"/>
            <a:ext cx="5916706" cy="1480589"/>
          </a:xfrm>
          <a:prstGeom prst="rect">
            <a:avLst/>
          </a:prstGeom>
          <a:noFill/>
          <a:ln>
            <a:noFill/>
          </a:ln>
        </p:spPr>
      </p:pic>
      <p:sp>
        <p:nvSpPr>
          <p:cNvPr id="191" name="Google Shape;191;p9"/>
          <p:cNvSpPr/>
          <p:nvPr/>
        </p:nvSpPr>
        <p:spPr>
          <a:xfrm>
            <a:off x="2088350" y="1149542"/>
            <a:ext cx="189212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u="sng">
                <a:solidFill>
                  <a:schemeClr val="dk1"/>
                </a:solidFill>
                <a:latin typeface="Calibri"/>
                <a:ea typeface="Calibri"/>
                <a:cs typeface="Calibri"/>
                <a:sym typeface="Calibri"/>
              </a:rPr>
              <a:t>Agent 1: Knows ITI</a:t>
            </a:r>
            <a:endParaRPr sz="1800" u="sng">
              <a:solidFill>
                <a:schemeClr val="dk1"/>
              </a:solidFill>
              <a:latin typeface="Calibri"/>
              <a:ea typeface="Calibri"/>
              <a:cs typeface="Calibri"/>
              <a:sym typeface="Calibri"/>
            </a:endParaRPr>
          </a:p>
        </p:txBody>
      </p:sp>
      <p:pic>
        <p:nvPicPr>
          <p:cNvPr id="192" name="Google Shape;192;p9"/>
          <p:cNvPicPr preferRelativeResize="0"/>
          <p:nvPr/>
        </p:nvPicPr>
        <p:blipFill rotWithShape="1">
          <a:blip r:embed="rId7">
            <a:alphaModFix/>
          </a:blip>
          <a:srcRect b="0" l="0" r="0" t="0"/>
          <a:stretch/>
        </p:blipFill>
        <p:spPr>
          <a:xfrm>
            <a:off x="372557" y="5244565"/>
            <a:ext cx="2896859" cy="325372"/>
          </a:xfrm>
          <a:prstGeom prst="rect">
            <a:avLst/>
          </a:prstGeom>
          <a:noFill/>
          <a:ln>
            <a:noFill/>
          </a:ln>
        </p:spPr>
      </p:pic>
      <p:pic>
        <p:nvPicPr>
          <p:cNvPr id="193" name="Google Shape;193;p9"/>
          <p:cNvPicPr preferRelativeResize="0"/>
          <p:nvPr/>
        </p:nvPicPr>
        <p:blipFill rotWithShape="1">
          <a:blip r:embed="rId8">
            <a:alphaModFix/>
          </a:blip>
          <a:srcRect b="0" l="0" r="0" t="0"/>
          <a:stretch/>
        </p:blipFill>
        <p:spPr>
          <a:xfrm>
            <a:off x="352678" y="5537907"/>
            <a:ext cx="3505620" cy="314876"/>
          </a:xfrm>
          <a:prstGeom prst="rect">
            <a:avLst/>
          </a:prstGeom>
          <a:noFill/>
          <a:ln>
            <a:noFill/>
          </a:ln>
        </p:spPr>
      </p:pic>
      <p:pic>
        <p:nvPicPr>
          <p:cNvPr id="194" name="Google Shape;194;p9"/>
          <p:cNvPicPr preferRelativeResize="0"/>
          <p:nvPr/>
        </p:nvPicPr>
        <p:blipFill rotWithShape="1">
          <a:blip r:embed="rId9">
            <a:alphaModFix/>
          </a:blip>
          <a:srcRect b="0" l="0" r="0" t="0"/>
          <a:stretch/>
        </p:blipFill>
        <p:spPr>
          <a:xfrm>
            <a:off x="336165" y="5843710"/>
            <a:ext cx="3789008" cy="304380"/>
          </a:xfrm>
          <a:prstGeom prst="rect">
            <a:avLst/>
          </a:prstGeom>
          <a:noFill/>
          <a:ln>
            <a:noFill/>
          </a:ln>
        </p:spPr>
      </p:pic>
      <p:pic>
        <p:nvPicPr>
          <p:cNvPr id="195" name="Google Shape;195;p9"/>
          <p:cNvPicPr preferRelativeResize="0"/>
          <p:nvPr/>
        </p:nvPicPr>
        <p:blipFill rotWithShape="1">
          <a:blip r:embed="rId10">
            <a:alphaModFix/>
          </a:blip>
          <a:srcRect b="0" l="0" r="0" t="0"/>
          <a:stretch/>
        </p:blipFill>
        <p:spPr>
          <a:xfrm>
            <a:off x="352678" y="6137454"/>
            <a:ext cx="3379669" cy="304380"/>
          </a:xfrm>
          <a:prstGeom prst="rect">
            <a:avLst/>
          </a:prstGeom>
          <a:noFill/>
          <a:ln>
            <a:noFill/>
          </a:ln>
        </p:spPr>
      </p:pic>
      <p:pic>
        <p:nvPicPr>
          <p:cNvPr id="196" name="Google Shape;196;p9"/>
          <p:cNvPicPr preferRelativeResize="0"/>
          <p:nvPr/>
        </p:nvPicPr>
        <p:blipFill rotWithShape="1">
          <a:blip r:embed="rId11">
            <a:alphaModFix/>
          </a:blip>
          <a:srcRect b="0" l="0" r="0" t="0"/>
          <a:stretch/>
        </p:blipFill>
        <p:spPr>
          <a:xfrm>
            <a:off x="319898" y="6424203"/>
            <a:ext cx="3768016" cy="325372"/>
          </a:xfrm>
          <a:prstGeom prst="rect">
            <a:avLst/>
          </a:prstGeom>
          <a:noFill/>
          <a:ln>
            <a:noFill/>
          </a:ln>
        </p:spPr>
      </p:pic>
      <p:cxnSp>
        <p:nvCxnSpPr>
          <p:cNvPr id="197" name="Google Shape;197;p9"/>
          <p:cNvCxnSpPr/>
          <p:nvPr/>
        </p:nvCxnSpPr>
        <p:spPr>
          <a:xfrm>
            <a:off x="554182" y="905256"/>
            <a:ext cx="11083636" cy="0"/>
          </a:xfrm>
          <a:prstGeom prst="straightConnector1">
            <a:avLst/>
          </a:prstGeom>
          <a:noFill/>
          <a:ln cap="flat" cmpd="sng" w="9525">
            <a:solidFill>
              <a:schemeClr val="dk1"/>
            </a:solidFill>
            <a:prstDash val="solid"/>
            <a:miter lim="800000"/>
            <a:headEnd len="sm" w="sm" type="none"/>
            <a:tailEnd len="sm" w="sm" type="none"/>
          </a:ln>
        </p:spPr>
      </p:cxnSp>
      <p:sp>
        <p:nvSpPr>
          <p:cNvPr id="198" name="Google Shape;198;p9"/>
          <p:cNvSpPr txBox="1"/>
          <p:nvPr/>
        </p:nvSpPr>
        <p:spPr>
          <a:xfrm>
            <a:off x="838200" y="145669"/>
            <a:ext cx="10515600" cy="768731"/>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000000"/>
              </a:buClr>
              <a:buSzPts val="3500"/>
              <a:buFont typeface="Helvetica Neue Light"/>
              <a:buNone/>
            </a:pPr>
            <a:r>
              <a:rPr lang="en-US" sz="3500">
                <a:solidFill>
                  <a:srgbClr val="000000"/>
                </a:solidFill>
                <a:latin typeface="Helvetica Neue Light"/>
                <a:ea typeface="Helvetica Neue Light"/>
                <a:cs typeface="Helvetica Neue Light"/>
                <a:sym typeface="Helvetica Neue Light"/>
              </a:rPr>
              <a:t>RL agents with different inferred state spaces</a:t>
            </a:r>
            <a:endParaRPr sz="35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2019-03-19T15:25:47Z</dcterms:created>
  <dc:creator>lucylai.lxl@gmail.com</dc:creator>
</cp:coreProperties>
</file>